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429" r:id="rId2"/>
    <p:sldId id="424" r:id="rId3"/>
    <p:sldId id="464" r:id="rId4"/>
    <p:sldId id="465" r:id="rId5"/>
    <p:sldId id="466" r:id="rId6"/>
    <p:sldId id="467" r:id="rId7"/>
    <p:sldId id="468" r:id="rId8"/>
    <p:sldId id="469" r:id="rId9"/>
    <p:sldId id="462" r:id="rId10"/>
    <p:sldId id="417" r:id="rId11"/>
    <p:sldId id="447" r:id="rId12"/>
    <p:sldId id="446" r:id="rId13"/>
    <p:sldId id="463" r:id="rId14"/>
    <p:sldId id="445" r:id="rId15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D5F1"/>
    <a:srgbClr val="B3DCEC"/>
    <a:srgbClr val="66CEF6"/>
    <a:srgbClr val="2095D4"/>
    <a:srgbClr val="4582B9"/>
    <a:srgbClr val="CCE1E9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01" autoAdjust="0"/>
    <p:restoredTop sz="94651" autoAdjust="0"/>
  </p:normalViewPr>
  <p:slideViewPr>
    <p:cSldViewPr snapToGrid="0">
      <p:cViewPr varScale="1">
        <p:scale>
          <a:sx n="109" d="100"/>
          <a:sy n="109" d="100"/>
        </p:scale>
        <p:origin x="59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99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852AA4-328D-4EF3-BC5C-9A2CDE144830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47A21-3E34-44AB-A01D-D5A392A47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780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47A21-3E34-44AB-A01D-D5A392A47AD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023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69863" y="1463675"/>
            <a:ext cx="7018338" cy="3948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242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47A21-3E34-44AB-A01D-D5A392A47AD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272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69863" y="1463675"/>
            <a:ext cx="7018338" cy="3948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7727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69863" y="1463675"/>
            <a:ext cx="7018338" cy="3948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1625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69863" y="1463675"/>
            <a:ext cx="7018338" cy="3948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4127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BC1CFB-75C4-4652-AC4C-0EF897D54A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D62D6B-2879-4C56-AF36-EE11048218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080BF8-3B17-4AD4-AA5E-E9251D3FE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5BDDC-761F-4744-BB24-ECE8B71BA640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DBDEF9-0C16-487E-8DD3-4B24B26C5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DBFEEC-7744-4BB0-875F-C83AB1B9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0A67-6DDF-4A00-BF12-E3669490A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965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1546D2-450E-4280-A727-61706D43A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8D21EA9-DDD9-4E4B-B681-91E66962E2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50AB31-5A88-4249-8493-C34F62D2D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5BDDC-761F-4744-BB24-ECE8B71BA640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41329F-B289-404A-BED1-B096749A3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153430-BB0C-45E8-B1D7-BA12F0B7A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0A67-6DDF-4A00-BF12-E3669490A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237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2BFB9B4-C165-47DE-8294-6437EA4859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5AB195-D3B6-4D20-9207-AF649DB53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7B8D0B-F3AD-488D-989E-75F43916E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5BDDC-761F-4744-BB24-ECE8B71BA640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3667E1-16CA-451F-A04B-16E2A4C44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B8D250-B785-4E40-83B7-810AE3D01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0A67-6DDF-4A00-BF12-E3669490A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285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_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B4CF08AF-618C-1B4A-BD46-E9B78233D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255" y="453156"/>
            <a:ext cx="5708164" cy="78850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000" kern="1200" spc="300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ru-RU" dirty="0"/>
              <a:t>ЗАГОЛОВОК 1 / КОЛОНТИТУЛ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9B8FDC8-E469-D743-B05A-4BA74EDFBE4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23113" y="0"/>
            <a:ext cx="4484953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dirty="0"/>
              <a:t>фото</a:t>
            </a:r>
          </a:p>
          <a:p>
            <a:r>
              <a:rPr lang="ru-RU" dirty="0"/>
              <a:t>иллюстрация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302F20-9C5D-BC4F-A1DE-E2A66E559D8D}"/>
              </a:ext>
            </a:extLst>
          </p:cNvPr>
          <p:cNvSpPr txBox="1"/>
          <p:nvPr userDrawn="1"/>
        </p:nvSpPr>
        <p:spPr>
          <a:xfrm>
            <a:off x="787969" y="6386688"/>
            <a:ext cx="37853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hr-HR" sz="5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ТМХ</a:t>
            </a:r>
          </a:p>
          <a:p>
            <a:pPr algn="just"/>
            <a:r>
              <a:rPr lang="en-US" sz="450" spc="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2</a:t>
            </a:r>
            <a:r>
              <a:rPr lang="ru-RU" sz="450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022</a:t>
            </a:r>
            <a:endParaRPr lang="hr-HR" sz="450" spc="0" baseline="0" dirty="0">
              <a:solidFill>
                <a:schemeClr val="tx1">
                  <a:lumMod val="50000"/>
                  <a:lumOff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906A7C0-86BE-7F44-9071-E1AD91495729}"/>
              </a:ext>
            </a:extLst>
          </p:cNvPr>
          <p:cNvSpPr txBox="1"/>
          <p:nvPr userDrawn="1"/>
        </p:nvSpPr>
        <p:spPr>
          <a:xfrm>
            <a:off x="457716" y="6350944"/>
            <a:ext cx="419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fld id="{E4CAEAF2-6028-264D-AE0C-6A7A3A188EF7}" type="slidenum">
              <a:rPr lang="en-US" sz="1400" b="0" i="0" baseline="0" smtClean="0">
                <a:solidFill>
                  <a:srgbClr val="0058A6"/>
                </a:solidFill>
                <a:latin typeface="Century Gothic" charset="0"/>
                <a:ea typeface="Century Gothic" charset="0"/>
                <a:cs typeface="Century Gothic" charset="0"/>
              </a:rPr>
              <a:t>‹#›</a:t>
            </a:fld>
            <a:endParaRPr lang="hr-HR" sz="1400" b="0" i="0" baseline="0" dirty="0">
              <a:solidFill>
                <a:schemeClr val="tx1">
                  <a:lumMod val="50000"/>
                  <a:lumOff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59521FE-06C7-1241-9734-FBC183EA8547}"/>
              </a:ext>
            </a:extLst>
          </p:cNvPr>
          <p:cNvCxnSpPr>
            <a:cxnSpLocks/>
          </p:cNvCxnSpPr>
          <p:nvPr userDrawn="1"/>
        </p:nvCxnSpPr>
        <p:spPr>
          <a:xfrm>
            <a:off x="817293" y="6438900"/>
            <a:ext cx="0" cy="130175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D9B6D13-A1F2-5440-B741-99E143289628}"/>
              </a:ext>
            </a:extLst>
          </p:cNvPr>
          <p:cNvCxnSpPr>
            <a:cxnSpLocks/>
          </p:cNvCxnSpPr>
          <p:nvPr userDrawn="1"/>
        </p:nvCxnSpPr>
        <p:spPr>
          <a:xfrm>
            <a:off x="1055440" y="6438900"/>
            <a:ext cx="0" cy="130175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Blue_shape">
            <a:extLst>
              <a:ext uri="{FF2B5EF4-FFF2-40B4-BE49-F238E27FC236}">
                <a16:creationId xmlns:a16="http://schemas.microsoft.com/office/drawing/2014/main" id="{78E46D85-3389-5640-8151-53FDAF354E95}"/>
              </a:ext>
            </a:extLst>
          </p:cNvPr>
          <p:cNvSpPr/>
          <p:nvPr userDrawn="1"/>
        </p:nvSpPr>
        <p:spPr>
          <a:xfrm>
            <a:off x="0" y="0"/>
            <a:ext cx="144855" cy="6858000"/>
          </a:xfrm>
          <a:prstGeom prst="rect">
            <a:avLst/>
          </a:prstGeom>
          <a:solidFill>
            <a:srgbClr val="66C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 userDrawn="1"/>
        </p:nvSpPr>
        <p:spPr>
          <a:xfrm>
            <a:off x="1048066" y="6411597"/>
            <a:ext cx="9436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" b="1" dirty="0" smtClean="0">
                <a:solidFill>
                  <a:schemeClr val="bg1">
                    <a:lumMod val="50000"/>
                  </a:schemeClr>
                </a:solidFill>
                <a:latin typeface="Brutal Type" panose="02000603020000020004" pitchFamily="50" charset="-52"/>
              </a:rPr>
              <a:t>ИНЖИНИРИНГОВЫЙ ЦЕНТР</a:t>
            </a:r>
          </a:p>
          <a:p>
            <a:r>
              <a:rPr lang="ru-RU" sz="400" b="1" dirty="0" smtClean="0">
                <a:solidFill>
                  <a:schemeClr val="bg1">
                    <a:lumMod val="50000"/>
                  </a:schemeClr>
                </a:solidFill>
                <a:latin typeface="Brutal Type" panose="02000603020000020004" pitchFamily="50" charset="-52"/>
              </a:rPr>
              <a:t>ДВИГАТЕЛЕСТРОЕНИЯ</a:t>
            </a:r>
            <a:endParaRPr lang="ru-RU" sz="400" b="1" dirty="0">
              <a:solidFill>
                <a:schemeClr val="bg1">
                  <a:lumMod val="50000"/>
                </a:schemeClr>
              </a:solidFill>
              <a:latin typeface="Brutal Type" panose="02000603020000020004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67685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_ver6_neu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26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Picture 2">
            <a:extLst>
              <a:ext uri="{FF2B5EF4-FFF2-40B4-BE49-F238E27FC236}">
                <a16:creationId xmlns:a16="http://schemas.microsoft.com/office/drawing/2014/main" id="{9904E421-B879-2B4A-BB7F-F9DE7211EB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7"/>
          <a:stretch/>
        </p:blipFill>
        <p:spPr>
          <a:xfrm>
            <a:off x="144855" y="0"/>
            <a:ext cx="11454962" cy="6858000"/>
          </a:xfrm>
          <a:prstGeom prst="rect">
            <a:avLst/>
          </a:prstGeom>
        </p:spPr>
      </p:pic>
      <p:sp>
        <p:nvSpPr>
          <p:cNvPr id="8" name="Blue_shape">
            <a:extLst>
              <a:ext uri="{FF2B5EF4-FFF2-40B4-BE49-F238E27FC236}">
                <a16:creationId xmlns:a16="http://schemas.microsoft.com/office/drawing/2014/main" id="{78E46D85-3389-5640-8151-53FDAF354E95}"/>
              </a:ext>
            </a:extLst>
          </p:cNvPr>
          <p:cNvSpPr/>
          <p:nvPr userDrawn="1"/>
        </p:nvSpPr>
        <p:spPr>
          <a:xfrm>
            <a:off x="0" y="0"/>
            <a:ext cx="144855" cy="6858000"/>
          </a:xfrm>
          <a:prstGeom prst="rect">
            <a:avLst/>
          </a:prstGeom>
          <a:solidFill>
            <a:srgbClr val="66C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re_headline">
            <a:extLst>
              <a:ext uri="{FF2B5EF4-FFF2-40B4-BE49-F238E27FC236}">
                <a16:creationId xmlns:a16="http://schemas.microsoft.com/office/drawing/2014/main" id="{D78F5E9C-4193-AE4B-963C-A6B39CAA55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055" y="619083"/>
            <a:ext cx="7805286" cy="722530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ru-RU" sz="2400" kern="1200" dirty="0">
                <a:solidFill>
                  <a:schemeClr val="bg1"/>
                </a:solidFill>
                <a:latin typeface="Century Gothic" charset="0"/>
                <a:ea typeface="+mj-ea"/>
                <a:cs typeface="+mj-cs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ЗАГОЛОВОК</a:t>
            </a:r>
          </a:p>
        </p:txBody>
      </p:sp>
      <p:pic>
        <p:nvPicPr>
          <p:cNvPr id="7" name="Colontitul">
            <a:extLst>
              <a:ext uri="{FF2B5EF4-FFF2-40B4-BE49-F238E27FC236}">
                <a16:creationId xmlns:a16="http://schemas.microsoft.com/office/drawing/2014/main" id="{EEACF66A-8C4B-0041-8759-D9C5A30D830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094" y="0"/>
            <a:ext cx="962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112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_ver6_neu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4E421-B879-2B4A-BB7F-F9DE7211EB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7"/>
          <a:stretch/>
        </p:blipFill>
        <p:spPr>
          <a:xfrm>
            <a:off x="144855" y="0"/>
            <a:ext cx="11454962" cy="6858000"/>
          </a:xfrm>
          <a:prstGeom prst="rect">
            <a:avLst/>
          </a:prstGeom>
        </p:spPr>
      </p:pic>
      <p:sp>
        <p:nvSpPr>
          <p:cNvPr id="8" name="Blue_shape">
            <a:extLst>
              <a:ext uri="{FF2B5EF4-FFF2-40B4-BE49-F238E27FC236}">
                <a16:creationId xmlns:a16="http://schemas.microsoft.com/office/drawing/2014/main" id="{78E46D85-3389-5640-8151-53FDAF354E95}"/>
              </a:ext>
            </a:extLst>
          </p:cNvPr>
          <p:cNvSpPr/>
          <p:nvPr userDrawn="1"/>
        </p:nvSpPr>
        <p:spPr>
          <a:xfrm>
            <a:off x="0" y="0"/>
            <a:ext cx="144855" cy="6858000"/>
          </a:xfrm>
          <a:prstGeom prst="rect">
            <a:avLst/>
          </a:prstGeom>
          <a:solidFill>
            <a:srgbClr val="66C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re_headline">
            <a:extLst>
              <a:ext uri="{FF2B5EF4-FFF2-40B4-BE49-F238E27FC236}">
                <a16:creationId xmlns:a16="http://schemas.microsoft.com/office/drawing/2014/main" id="{D78F5E9C-4193-AE4B-963C-A6B39CAA55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055" y="5353343"/>
            <a:ext cx="7805286" cy="722530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ru-RU" sz="2400" kern="1200" dirty="0">
                <a:solidFill>
                  <a:schemeClr val="bg1"/>
                </a:solidFill>
                <a:latin typeface="Century Gothic" charset="0"/>
                <a:ea typeface="+mj-ea"/>
                <a:cs typeface="+mj-cs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ЗАГОЛОВОК</a:t>
            </a:r>
          </a:p>
        </p:txBody>
      </p:sp>
      <p:sp>
        <p:nvSpPr>
          <p:cNvPr id="10" name="Speacker">
            <a:extLst>
              <a:ext uri="{FF2B5EF4-FFF2-40B4-BE49-F238E27FC236}">
                <a16:creationId xmlns:a16="http://schemas.microsoft.com/office/drawing/2014/main" id="{A3371395-815F-D442-BA9F-EDF4299F060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2055" y="6211549"/>
            <a:ext cx="7805286" cy="2673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ru-RU" sz="1400" kern="1200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algn="l" defTabSz="826497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dirty="0"/>
              <a:t>Имя Фамилия выступающего</a:t>
            </a:r>
          </a:p>
        </p:txBody>
      </p:sp>
      <p:pic>
        <p:nvPicPr>
          <p:cNvPr id="31" name="Colontitul">
            <a:extLst>
              <a:ext uri="{FF2B5EF4-FFF2-40B4-BE49-F238E27FC236}">
                <a16:creationId xmlns:a16="http://schemas.microsoft.com/office/drawing/2014/main" id="{ECC906AD-63C7-D24C-9DC3-B429D5E292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094" y="0"/>
            <a:ext cx="962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59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10865B-02A7-48EA-BEBA-612A70F45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3351B9-EC77-4E26-B625-CECEECE7BD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484768-B55B-4B17-98C3-CC4295597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5BDDC-761F-4744-BB24-ECE8B71BA640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411F62-7161-4EF6-9642-78BF62121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E06DA7-01CD-4D97-8717-175263001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0A67-6DDF-4A00-BF12-E3669490A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203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CECAA8-796F-4879-8832-354484E7E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369153-E3BD-498B-B472-228215D1F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A30410-3DB7-4F22-BD85-B402EB46D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5BDDC-761F-4744-BB24-ECE8B71BA640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FBBEEE-B575-427E-9C2F-677A19056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E6C57E-6639-4038-A804-A5616C48C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0A67-6DDF-4A00-BF12-E3669490A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738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8048FC-00D5-4A0D-9DD7-5028F6079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37835E-D2F2-46B6-961F-9F1319DB77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E674C1-E0E2-4E32-B33A-05B044DFD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5A7A1B-E207-488D-B06F-6AB700641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5BDDC-761F-4744-BB24-ECE8B71BA640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02E7AA-6BC0-4BB1-A4B1-7B45FB75C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E77764-CFEF-4A8D-8232-AA7961A12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0A67-6DDF-4A00-BF12-E3669490A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821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D8072-80F9-460B-933D-ED5F560FA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A1D44F-0C9C-4529-A455-5B2DE15A8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05976AD-A6FD-48AE-BD48-5DBFB607E5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391261B-5F54-4883-8CD6-1832F5545D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C28A0DE-EA95-44F5-AC49-83451B25FD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C3CC33F-2382-4FFD-AEA2-D278704D7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5BDDC-761F-4744-BB24-ECE8B71BA640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C6C500-04DA-4A91-9585-2CFB2782F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E5E1A74-A36B-49A0-BABF-7CA6279AA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0A67-6DDF-4A00-BF12-E3669490A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994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59E1EB-6377-4F82-BB69-750C812F4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CEAD414-05CE-461D-9395-14FF62BB3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5BDDC-761F-4744-BB24-ECE8B71BA640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9A5585F-5231-4D07-9879-7122BFF10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596D9F1-C7CE-4844-9BA5-5F3812A18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0A67-6DDF-4A00-BF12-E3669490A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787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B597BB7-D509-4198-A814-4FA1EABD5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5BDDC-761F-4744-BB24-ECE8B71BA640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28FA28A-6473-4C2D-8948-13008DB1E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DFC961C-A178-4A3A-ADF1-202C999DB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0A67-6DDF-4A00-BF12-E3669490A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161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BC8C3C-2AF3-4E60-801D-ACBEB46BC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181BDA-54A3-48E5-BE0F-069248BDF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477C6A-706D-4252-BE6C-5F3146468F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D2F0BF-B206-4709-996C-31481F43D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5BDDC-761F-4744-BB24-ECE8B71BA640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1DE36A-E2E9-4815-ACC5-7EE3CEF07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D47F662-84DC-4A79-97E5-B748C26E8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0A67-6DDF-4A00-BF12-E3669490A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990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CCF8D7-F751-428C-A572-3832131B1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660BF20-F2E0-4805-999C-D5019707CC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2A81B1-898D-43D1-A4D5-23B29A9F9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665D0F-8981-481E-82F1-8390320B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5BDDC-761F-4744-BB24-ECE8B71BA640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F9BBC9-5C61-4014-8A47-62F72BD98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2A2EC10-8371-4275-950D-42648E03D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0A67-6DDF-4A00-BF12-E3669490A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432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CAF2D9-DAA6-4979-B7AB-375543747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253AEC-A064-4B55-A861-F19ACF84D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4AC9D5-4C4C-46B6-AB5B-47EC916FCA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5BDDC-761F-4744-BB24-ECE8B71BA640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B889BB-5E01-4074-982E-B8AECDF89B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EA1CA5-7A9A-44BA-BC8F-10D6BFB68D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A0A67-6DDF-4A00-BF12-E3669490A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076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icd-tmh.ru" TargetMode="External"/><Relationship Id="rId3" Type="http://schemas.openxmlformats.org/officeDocument/2006/relationships/tags" Target="../tags/tag3.xml"/><Relationship Id="rId7" Type="http://schemas.openxmlformats.org/officeDocument/2006/relationships/image" Target="../media/image4.emf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7.xml"/><Relationship Id="rId7" Type="http://schemas.openxmlformats.org/officeDocument/2006/relationships/image" Target="../media/image4.emf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9.xml"/><Relationship Id="rId7" Type="http://schemas.openxmlformats.org/officeDocument/2006/relationships/image" Target="../media/image4.emf"/><Relationship Id="rId12" Type="http://schemas.openxmlformats.org/officeDocument/2006/relationships/image" Target="../media/image3.png"/><Relationship Id="rId2" Type="http://schemas.openxmlformats.org/officeDocument/2006/relationships/tags" Target="../tags/tag8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32.jpeg"/><Relationship Id="rId4" Type="http://schemas.openxmlformats.org/officeDocument/2006/relationships/slideLayout" Target="../slideLayouts/slideLayout12.xml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11.xml"/><Relationship Id="rId7" Type="http://schemas.openxmlformats.org/officeDocument/2006/relationships/image" Target="../media/image4.emf"/><Relationship Id="rId12" Type="http://schemas.openxmlformats.org/officeDocument/2006/relationships/image" Target="../media/image3.png"/><Relationship Id="rId2" Type="http://schemas.openxmlformats.org/officeDocument/2006/relationships/tags" Target="../tags/tag10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34.jpeg"/><Relationship Id="rId5" Type="http://schemas.openxmlformats.org/officeDocument/2006/relationships/notesSlide" Target="../notesSlides/notesSlide6.xml"/><Relationship Id="rId10" Type="http://schemas.microsoft.com/office/2007/relationships/hdphoto" Target="../media/hdphoto5.wdp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5.xml"/><Relationship Id="rId7" Type="http://schemas.openxmlformats.org/officeDocument/2006/relationships/image" Target="../media/image4.emf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53" name="Слайд think-cell" r:id="rId6" imgW="379" imgH="379" progId="TCLayout.ActiveDocument.1">
                  <p:embed/>
                </p:oleObj>
              </mc:Choice>
              <mc:Fallback>
                <p:oleObj name="Слайд think-cell" r:id="rId6" imgW="379" imgH="379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2800" dirty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0603" y="3238499"/>
            <a:ext cx="6407394" cy="466725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900" b="1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ИНЖИНИРИНГОВЫЙ  ЦЕНТР  ДВИГАТЕЛЕСТРОЕНИЯ  ТМХ</a:t>
            </a:r>
            <a:r>
              <a:rPr lang="en-US" sz="1900" b="1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1900" b="1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</a:br>
            <a:endParaRPr lang="ru-RU" sz="1900" b="1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05971" y="5468300"/>
            <a:ext cx="19223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lt1"/>
                </a:solidFill>
                <a:hlinkClick r:id="rId8"/>
              </a:rPr>
              <a:t>info@icd-tmh.ru</a:t>
            </a:r>
            <a:endParaRPr lang="en-US" dirty="0" smtClean="0">
              <a:solidFill>
                <a:schemeClr val="lt1"/>
              </a:solidFill>
            </a:endParaRPr>
          </a:p>
          <a:p>
            <a:pPr algn="ctr"/>
            <a:r>
              <a:rPr lang="en-US" dirty="0" smtClean="0">
                <a:solidFill>
                  <a:schemeClr val="lt1"/>
                </a:solidFill>
              </a:rPr>
              <a:t>+7(496) 613-89-87</a:t>
            </a:r>
          </a:p>
          <a:p>
            <a:pPr algn="ctr"/>
            <a:r>
              <a:rPr lang="en-US" dirty="0" smtClean="0">
                <a:solidFill>
                  <a:schemeClr val="lt1"/>
                </a:solidFill>
              </a:rPr>
              <a:t>+7(496) 613-89-88</a:t>
            </a:r>
            <a:endParaRPr lang="ru-RU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85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8" name="Слайд think-cell" r:id="rId6" imgW="379" imgH="379" progId="TCLayout.ActiveDocument.1">
                  <p:embed/>
                </p:oleObj>
              </mc:Choice>
              <mc:Fallback>
                <p:oleObj name="Слайд think-cell" r:id="rId6" imgW="379" imgH="379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2000" dirty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02394" y="2822517"/>
            <a:ext cx="6369931" cy="3098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marR="5080" indent="-182563">
              <a:spcBef>
                <a:spcPts val="500"/>
              </a:spcBef>
              <a:buBlip>
                <a:blip r:embed="rId8"/>
              </a:buBlip>
              <a:tabLst>
                <a:tab pos="92075" algn="l"/>
              </a:tabLst>
            </a:pPr>
            <a:r>
              <a:rPr lang="ru-RU" sz="13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Техническая </a:t>
            </a:r>
            <a:r>
              <a:rPr lang="ru-RU" sz="1300" b="1" cap="all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концепция проекта</a:t>
            </a:r>
          </a:p>
          <a:p>
            <a:pPr marL="174625" marR="5080">
              <a:lnSpc>
                <a:spcPct val="150000"/>
              </a:lnSpc>
              <a:tabLst>
                <a:tab pos="92075" algn="l"/>
              </a:tabLst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р</a:t>
            </a:r>
            <a: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азвитие </a:t>
            </a: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дизелей Д300 с модернизацией систем и агрегатов</a:t>
            </a:r>
          </a:p>
          <a:p>
            <a:pPr marL="360363" marR="5080" indent="-185738">
              <a:buFont typeface="Wingdings" panose="05000000000000000000" pitchFamily="2" charset="2"/>
              <a:buChar char="§"/>
              <a:tabLst>
                <a:tab pos="92075" algn="l"/>
              </a:tabLst>
            </a:pPr>
            <a:endParaRPr lang="ru-RU" sz="1300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marL="182563" marR="5080" indent="-182563">
              <a:spcBef>
                <a:spcPts val="500"/>
              </a:spcBef>
              <a:buBlip>
                <a:blip r:embed="rId8"/>
              </a:buBlip>
              <a:tabLst>
                <a:tab pos="92075" algn="l"/>
              </a:tabLst>
            </a:pPr>
            <a:r>
              <a:rPr lang="ru-RU" sz="13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Область </a:t>
            </a:r>
            <a:r>
              <a:rPr lang="ru-RU" sz="1300" b="1" cap="all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применения</a:t>
            </a:r>
          </a:p>
          <a:p>
            <a:pPr marL="174625" marR="5080">
              <a:lnSpc>
                <a:spcPct val="150000"/>
              </a:lnSpc>
              <a:tabLst>
                <a:tab pos="92075" algn="l"/>
              </a:tabLst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п</a:t>
            </a:r>
            <a: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ерспективные грузовые </a:t>
            </a: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магистральные локомотивы </a:t>
            </a:r>
            <a: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2ТЭ30 </a:t>
            </a:r>
          </a:p>
          <a:p>
            <a:pPr marL="360363" marR="5080" indent="-185738">
              <a:buFont typeface="Wingdings" panose="05000000000000000000" pitchFamily="2" charset="2"/>
              <a:buChar char="§"/>
              <a:tabLst>
                <a:tab pos="92075" algn="l"/>
              </a:tabLst>
            </a:pPr>
            <a:endParaRPr lang="ru-RU" sz="1300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marL="182563" marR="5080" indent="-182563">
              <a:spcBef>
                <a:spcPts val="500"/>
              </a:spcBef>
              <a:buBlip>
                <a:blip r:embed="rId8"/>
              </a:buBlip>
              <a:tabLst>
                <a:tab pos="92075" algn="l"/>
              </a:tabLst>
            </a:pPr>
            <a:r>
              <a:rPr lang="ru-RU" sz="13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Основные </a:t>
            </a:r>
            <a:r>
              <a:rPr lang="ru-RU" sz="1300" b="1" cap="all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технические характеристики и особенности</a:t>
            </a:r>
          </a:p>
          <a:p>
            <a:pPr marL="360363" marR="5080" indent="-185738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92075" algn="l"/>
              </a:tabLst>
            </a:pPr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V-</a:t>
            </a: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образный, </a:t>
            </a:r>
            <a: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16-цилиндровый,</a:t>
            </a:r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</a:t>
            </a:r>
            <a:b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диаметр </a:t>
            </a: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цилиндра х ход поршня = </a:t>
            </a:r>
            <a:r>
              <a:rPr lang="ru-RU" sz="13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260 х </a:t>
            </a:r>
            <a:r>
              <a:rPr lang="ru-RU" sz="13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280 мм</a:t>
            </a:r>
          </a:p>
          <a:p>
            <a:pPr marL="360363" marR="5080" indent="-185738">
              <a:buFont typeface="Wingdings" panose="05000000000000000000" pitchFamily="2" charset="2"/>
              <a:buChar char="§"/>
              <a:tabLst>
                <a:tab pos="92075" algn="l"/>
              </a:tabLst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н</a:t>
            </a:r>
            <a: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оминальная</a:t>
            </a:r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/ </a:t>
            </a: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максимальная мощность </a:t>
            </a:r>
            <a:r>
              <a:rPr lang="ru-RU" sz="13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3300–3600 </a:t>
            </a:r>
            <a:r>
              <a:rPr lang="ru-RU" sz="13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кВт при 1000 </a:t>
            </a:r>
            <a:r>
              <a:rPr lang="ru-RU" sz="13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об/мин</a:t>
            </a:r>
          </a:p>
          <a:p>
            <a:pPr marL="360363" marR="5080" indent="-185738">
              <a:buFont typeface="Wingdings" panose="05000000000000000000" pitchFamily="2" charset="2"/>
              <a:buChar char="§"/>
              <a:tabLst>
                <a:tab pos="92075" algn="l"/>
              </a:tabLst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п</a:t>
            </a:r>
            <a: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рименен высоковольтный тяговый генератор новой разработки, </a:t>
            </a:r>
            <a:b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инверторный </a:t>
            </a: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запуск, </a:t>
            </a:r>
            <a: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/>
            </a:r>
            <a:b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комплексная </a:t>
            </a: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система управления и </a:t>
            </a:r>
            <a: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диагностики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2" t="18540" r="28142" b="13480"/>
          <a:stretch/>
        </p:blipFill>
        <p:spPr>
          <a:xfrm>
            <a:off x="7731794" y="3722211"/>
            <a:ext cx="3606600" cy="241428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48A75D7-82B9-FF40-BB11-E60C840E7F89}"/>
              </a:ext>
            </a:extLst>
          </p:cNvPr>
          <p:cNvSpPr txBox="1">
            <a:spLocks/>
          </p:cNvSpPr>
          <p:nvPr/>
        </p:nvSpPr>
        <p:spPr>
          <a:xfrm>
            <a:off x="802394" y="2100471"/>
            <a:ext cx="3921578" cy="441865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000" kern="1200" spc="300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ru-RU" sz="1800" cap="all" spc="0" dirty="0" smtClean="0">
                <a:solidFill>
                  <a:srgbClr val="0070C0"/>
                </a:solidFill>
                <a:latin typeface="+mn-lt"/>
              </a:rPr>
              <a:t>Дизель-генератор  16ЛДГ220</a:t>
            </a:r>
            <a:endParaRPr lang="ru-RU" sz="1800" cap="all" spc="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25502" y="657226"/>
            <a:ext cx="3682726" cy="2608052"/>
          </a:xfrm>
          <a:prstGeom prst="rect">
            <a:avLst/>
          </a:prstGeom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802394" y="1152736"/>
            <a:ext cx="6802951" cy="4770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2500" dirty="0">
                <a:latin typeface="+mn-lt"/>
              </a:rPr>
              <a:t>ДЛЯ  </a:t>
            </a:r>
            <a:r>
              <a:rPr lang="ru-RU" altLang="ru-RU" sz="2500" dirty="0" smtClean="0">
                <a:latin typeface="+mn-lt"/>
              </a:rPr>
              <a:t>ТЕПЛОВОЗОВ  НОВОГО  ПОКОЛЕНИЯ</a:t>
            </a:r>
            <a:endParaRPr lang="ru-RU" altLang="ru-RU" sz="2500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2394" y="488280"/>
            <a:ext cx="2795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cap="all" dirty="0" smtClean="0"/>
              <a:t>ДВИГАТЕЛИ</a:t>
            </a:r>
            <a:endParaRPr lang="ru-RU" sz="4000" cap="all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448550" y="3448050"/>
            <a:ext cx="4038600" cy="2905125"/>
          </a:xfrm>
          <a:prstGeom prst="rect">
            <a:avLst/>
          </a:prstGeom>
          <a:noFill/>
          <a:ln w="44450" cmpd="dbl">
            <a:solidFill>
              <a:srgbClr val="CCE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7448550" y="476250"/>
            <a:ext cx="4038600" cy="2905125"/>
          </a:xfrm>
          <a:prstGeom prst="rect">
            <a:avLst/>
          </a:prstGeom>
          <a:noFill/>
          <a:ln w="44450" cmpd="dbl">
            <a:solidFill>
              <a:srgbClr val="CCE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Colontitul">
            <a:extLst>
              <a:ext uri="{FF2B5EF4-FFF2-40B4-BE49-F238E27FC236}">
                <a16:creationId xmlns:a16="http://schemas.microsoft.com/office/drawing/2014/main" id="{EEACF66A-8C4B-0041-8759-D9C5A30D83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094" y="0"/>
            <a:ext cx="962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98" name="Слайд think-cell" r:id="rId6" imgW="379" imgH="379" progId="TCLayout.ActiveDocument.1">
                  <p:embed/>
                </p:oleObj>
              </mc:Choice>
              <mc:Fallback>
                <p:oleObj name="Слайд think-cell" r:id="rId6" imgW="379" imgH="379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52" t="18540" r="28142" b="13480"/>
          <a:stretch/>
        </p:blipFill>
        <p:spPr>
          <a:xfrm>
            <a:off x="7615669" y="3585438"/>
            <a:ext cx="3750421" cy="25105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4" t="19030" r="20172" b="14155"/>
          <a:stretch/>
        </p:blipFill>
        <p:spPr>
          <a:xfrm>
            <a:off x="7573589" y="642213"/>
            <a:ext cx="3788523" cy="255414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67542" y="2858948"/>
            <a:ext cx="6430073" cy="3344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marR="5080" lvl="0" indent="-18256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11"/>
              </a:buBlip>
              <a:tabLst>
                <a:tab pos="92075" algn="l"/>
              </a:tabLst>
              <a:defRPr/>
            </a:pPr>
            <a:r>
              <a:rPr kumimoji="0" lang="ru-RU" sz="1200" b="1" i="0" u="none" strike="noStrike" kern="1200" cap="all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Техническая </a:t>
            </a:r>
            <a:r>
              <a:rPr kumimoji="0" lang="ru-RU" sz="1200" b="1" i="0" u="none" strike="noStrike" kern="1200" cap="all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концепция проекта</a:t>
            </a:r>
          </a:p>
          <a:p>
            <a:pPr marL="360363" marR="5080" lvl="0" indent="-1857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92075" algn="l"/>
              </a:tabLst>
              <a:defRPr/>
            </a:pP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cs typeface="Times New Roman" panose="02020603050405020304" pitchFamily="18" charset="0"/>
              </a:rPr>
              <a:t>р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азвитие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дизелей Д300 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cs typeface="Times New Roman" panose="02020603050405020304" pitchFamily="18" charset="0"/>
              </a:rPr>
              <a:t>с альтернативным видом топлив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360363" marR="5080" lvl="0" indent="-1857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92075" algn="l"/>
              </a:tabLst>
              <a:defRPr/>
            </a:pP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cs typeface="Times New Roman" panose="02020603050405020304" pitchFamily="18" charset="0"/>
              </a:rPr>
              <a:t>т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ехнологическая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и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эксплуатационная унификация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с 16ЛДГ220</a:t>
            </a:r>
            <a:b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</a:b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182563" marR="5080" lvl="0" indent="-18256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11"/>
              </a:buBlip>
              <a:tabLst>
                <a:tab pos="92075" algn="l"/>
              </a:tabLst>
              <a:defRPr/>
            </a:pPr>
            <a:r>
              <a:rPr kumimoji="0" lang="ru-RU" sz="1200" b="1" i="0" u="none" strike="noStrike" kern="1200" cap="all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Область применения</a:t>
            </a:r>
          </a:p>
          <a:p>
            <a:pPr marL="174625" marR="508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92075" algn="l"/>
              </a:tabLst>
              <a:defRPr/>
            </a:pP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cs typeface="Times New Roman" panose="02020603050405020304" pitchFamily="18" charset="0"/>
              </a:rPr>
              <a:t>п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ерспективные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газодизельные локомотивы 3ТЭ30АГ</a:t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</a:b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182563" marR="5080" lvl="0" indent="-18256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11"/>
              </a:buBlip>
              <a:tabLst>
                <a:tab pos="92075" algn="l"/>
              </a:tabLst>
              <a:defRPr/>
            </a:pPr>
            <a:r>
              <a:rPr kumimoji="0" lang="ru-RU" sz="1200" b="1" i="0" u="none" strike="noStrike" kern="1200" cap="all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Основные технические характеристики и особенности</a:t>
            </a:r>
          </a:p>
          <a:p>
            <a:pPr marL="360363" marR="5080" lvl="0" indent="-18573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92075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V-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образный, 16-цилиндровый,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/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</a:b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диаметр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цилиндра х ход поршня =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260 х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280 мм</a:t>
            </a:r>
          </a:p>
          <a:p>
            <a:pPr marL="360363" marR="5080" lvl="0" indent="-1857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92075" algn="l"/>
              </a:tabLst>
              <a:defRPr/>
            </a:pP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cs typeface="Times New Roman" panose="02020603050405020304" pitchFamily="18" charset="0"/>
              </a:rPr>
              <a:t>н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оминальная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/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максимальная мощность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–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3300–3600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кВт при 1000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об/мин</a:t>
            </a:r>
          </a:p>
          <a:p>
            <a:pPr marL="360363" marR="5080" lvl="0" indent="-1857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92075" algn="l"/>
              </a:tabLst>
              <a:defRPr/>
            </a:pP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cs typeface="Times New Roman" panose="02020603050405020304" pitchFamily="18" charset="0"/>
              </a:rPr>
              <a:t>р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cs typeface="Times New Roman" panose="02020603050405020304" pitchFamily="18" charset="0"/>
              </a:rPr>
              <a:t>аспределенная подача газа по цилиндрам</a:t>
            </a:r>
            <a:endParaRPr kumimoji="0" lang="ru-RU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  <a:p>
            <a:pPr marL="360363" marR="5080" lvl="0" indent="-185738">
              <a:buFont typeface="Wingdings" panose="05000000000000000000" pitchFamily="2" charset="2"/>
              <a:buChar char="§"/>
              <a:tabLst>
                <a:tab pos="92075" algn="l"/>
              </a:tabLst>
              <a:defRPr/>
            </a:pP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cs typeface="Times New Roman" panose="02020603050405020304" pitchFamily="18" charset="0"/>
              </a:rPr>
              <a:t>п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рименен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высоковольтный тяговый генератор новой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разработки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, </a:t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</a:b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инверторный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запуск,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/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</a:b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комплексная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система управления и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диагностики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48A75D7-82B9-FF40-BB11-E60C840E7F89}"/>
              </a:ext>
            </a:extLst>
          </p:cNvPr>
          <p:cNvSpPr txBox="1">
            <a:spLocks/>
          </p:cNvSpPr>
          <p:nvPr/>
        </p:nvSpPr>
        <p:spPr>
          <a:xfrm>
            <a:off x="867542" y="2161549"/>
            <a:ext cx="4119308" cy="441865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000" kern="1200" spc="300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ru-RU" sz="1800" cap="all" spc="0" dirty="0" err="1" smtClean="0">
                <a:solidFill>
                  <a:srgbClr val="0070C0"/>
                </a:solidFill>
                <a:latin typeface="+mn-lt"/>
              </a:rPr>
              <a:t>Газодизель</a:t>
            </a:r>
            <a:r>
              <a:rPr lang="ru-RU" sz="1800" cap="all" spc="0" dirty="0" smtClean="0">
                <a:solidFill>
                  <a:srgbClr val="0070C0"/>
                </a:solidFill>
                <a:latin typeface="+mn-lt"/>
              </a:rPr>
              <a:t>-генератор 16ГДГ</a:t>
            </a:r>
            <a:endParaRPr lang="ru-RU" sz="1800" cap="all" spc="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802394" y="1286086"/>
            <a:ext cx="6061487" cy="4770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2500" dirty="0">
                <a:latin typeface="+mn-lt"/>
              </a:rPr>
              <a:t>ДЛЯ  </a:t>
            </a:r>
            <a:r>
              <a:rPr lang="ru-RU" altLang="ru-RU" sz="2500" dirty="0" smtClean="0">
                <a:latin typeface="+mn-lt"/>
              </a:rPr>
              <a:t>ТЕПЛОВОЗОВ  НОВОГО  ПОКОЛЕНИЯ</a:t>
            </a:r>
            <a:endParaRPr lang="ru-RU" altLang="ru-RU" sz="25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2394" y="621630"/>
            <a:ext cx="2795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cap="all" dirty="0" smtClean="0"/>
              <a:t>ДВИГАТЕЛИ</a:t>
            </a:r>
            <a:endParaRPr lang="ru-RU" sz="4000" cap="all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448550" y="3438526"/>
            <a:ext cx="4038600" cy="2764928"/>
          </a:xfrm>
          <a:prstGeom prst="rect">
            <a:avLst/>
          </a:prstGeom>
          <a:noFill/>
          <a:ln w="44450" cmpd="dbl">
            <a:solidFill>
              <a:srgbClr val="CCE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448550" y="466725"/>
            <a:ext cx="4038600" cy="2905125"/>
          </a:xfrm>
          <a:prstGeom prst="rect">
            <a:avLst/>
          </a:prstGeom>
          <a:noFill/>
          <a:ln w="44450" cmpd="dbl">
            <a:solidFill>
              <a:srgbClr val="CCE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Colontitul">
            <a:extLst>
              <a:ext uri="{FF2B5EF4-FFF2-40B4-BE49-F238E27FC236}">
                <a16:creationId xmlns:a16="http://schemas.microsoft.com/office/drawing/2014/main" id="{EEACF66A-8C4B-0041-8759-D9C5A30D83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094" y="0"/>
            <a:ext cx="962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4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20" name="Слайд think-cell" r:id="rId6" imgW="379" imgH="379" progId="TCLayout.ActiveDocument.1">
                  <p:embed/>
                </p:oleObj>
              </mc:Choice>
              <mc:Fallback>
                <p:oleObj name="Слайд think-cell" r:id="rId6" imgW="379" imgH="379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2000" dirty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02395" y="2665770"/>
            <a:ext cx="6027030" cy="3606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marR="5080" indent="-182563">
              <a:spcBef>
                <a:spcPts val="500"/>
              </a:spcBef>
              <a:buBlip>
                <a:blip r:embed="rId8"/>
              </a:buBlip>
              <a:tabLst>
                <a:tab pos="92075" algn="l"/>
              </a:tabLst>
            </a:pPr>
            <a:r>
              <a:rPr lang="ru-RU" sz="12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Техническая </a:t>
            </a:r>
            <a:r>
              <a:rPr lang="ru-RU" sz="1200" b="1" cap="all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концепция проекта</a:t>
            </a:r>
          </a:p>
          <a:p>
            <a:pPr marL="360363" marR="5080" indent="-185738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92075" algn="l"/>
              </a:tabLst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развитие двигателей типа Д49 (8ЧН26/26) 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marL="360363" marR="5080" indent="-185738">
              <a:buFont typeface="Wingdings" panose="05000000000000000000" pitchFamily="2" charset="2"/>
              <a:buChar char="§"/>
              <a:tabLst>
                <a:tab pos="92075" algn="l"/>
              </a:tabLst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обеспечение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газовым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двигателем маневрового тепловоза</a:t>
            </a:r>
          </a:p>
          <a:p>
            <a:pPr marL="360363" marR="5080" indent="-185738">
              <a:buFont typeface="Wingdings" panose="05000000000000000000" pitchFamily="2" charset="2"/>
              <a:buChar char="§"/>
              <a:tabLst>
                <a:tab pos="92075" algn="l"/>
              </a:tabLst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высокая унификация конструкции с базовым двигателем </a:t>
            </a:r>
          </a:p>
          <a:p>
            <a:pPr marL="360363" marR="5080" indent="-185738">
              <a:buFont typeface="Wingdings" panose="05000000000000000000" pitchFamily="2" charset="2"/>
              <a:buChar char="§"/>
              <a:tabLst>
                <a:tab pos="92075" algn="l"/>
              </a:tabLst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marL="182563" marR="5080" indent="-182563">
              <a:spcBef>
                <a:spcPts val="500"/>
              </a:spcBef>
              <a:buBlip>
                <a:blip r:embed="rId8"/>
              </a:buBlip>
              <a:tabLst>
                <a:tab pos="92075" algn="l"/>
              </a:tabLst>
            </a:pPr>
            <a:r>
              <a:rPr lang="ru-RU" sz="12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Область </a:t>
            </a:r>
            <a:r>
              <a:rPr lang="ru-RU" sz="1200" b="1" cap="all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применения</a:t>
            </a:r>
          </a:p>
          <a:p>
            <a:pPr marL="174625" marR="5080">
              <a:spcBef>
                <a:spcPts val="600"/>
              </a:spcBef>
              <a:tabLst>
                <a:tab pos="92075" algn="l"/>
              </a:tabLst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маневровые </a:t>
            </a:r>
            <a:r>
              <a:rPr 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газотепловозы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ТЭМ29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/>
            </a:r>
            <a:b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с электрической передачей переменно-постоянного тока</a:t>
            </a:r>
            <a:b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</a:b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marL="182563" marR="5080" indent="-182563">
              <a:spcBef>
                <a:spcPts val="500"/>
              </a:spcBef>
              <a:buBlip>
                <a:blip r:embed="rId8"/>
              </a:buBlip>
              <a:tabLst>
                <a:tab pos="92075" algn="l"/>
              </a:tabLst>
            </a:pPr>
            <a:r>
              <a:rPr lang="ru-RU" sz="1200" b="1" cap="all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Основные технические характеристики и особенности</a:t>
            </a:r>
          </a:p>
          <a:p>
            <a:pPr marL="360363" marR="5080" indent="-185738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92075" algn="l"/>
              </a:tabLst>
            </a:pP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V-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образный, 8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-цилиндровый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, диаметр цилиндра х ход поршня =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260 х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260 мм</a:t>
            </a:r>
          </a:p>
          <a:p>
            <a:pPr marL="360363" marR="5080" indent="-185738">
              <a:buFont typeface="Wingdings" panose="05000000000000000000" pitchFamily="2" charset="2"/>
              <a:buChar char="§"/>
              <a:tabLst>
                <a:tab pos="92075" algn="l"/>
              </a:tabLst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номинальная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мощность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940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кВт при 1000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об/мин</a:t>
            </a:r>
          </a:p>
          <a:p>
            <a:pPr marL="360363" marR="5080" indent="-185738">
              <a:buFont typeface="Wingdings" panose="05000000000000000000" pitchFamily="2" charset="2"/>
              <a:buChar char="§"/>
              <a:tabLst>
                <a:tab pos="92075" algn="l"/>
              </a:tabLst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реализована индивидуальная по цилиндрам подача газа, </a:t>
            </a:r>
            <a:b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комплексная система управления, защиты и диагностики двигателя, </a:t>
            </a:r>
            <a:b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применен тяговый агрегат с самовентиляцией, </a:t>
            </a:r>
            <a:b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инверторный запуск от тягового агрегата</a:t>
            </a:r>
          </a:p>
          <a:p>
            <a:pPr marL="360363" marR="5080" indent="-185738">
              <a:buFont typeface="Wingdings" panose="05000000000000000000" pitchFamily="2" charset="2"/>
              <a:buChar char="§"/>
              <a:tabLst>
                <a:tab pos="92075" algn="l"/>
              </a:tabLst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создан специальный испытательный стенд для газового двигателя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"/>
                    </a14:imgEffect>
                    <a14:imgEffect>
                      <a14:brightnessContrast bright="7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0" r="2946"/>
          <a:stretch/>
        </p:blipFill>
        <p:spPr>
          <a:xfrm>
            <a:off x="7241003" y="-38100"/>
            <a:ext cx="4314997" cy="30873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8" t="10142" r="33929" b="9846"/>
          <a:stretch/>
        </p:blipFill>
        <p:spPr>
          <a:xfrm>
            <a:off x="7464544" y="3304165"/>
            <a:ext cx="3750025" cy="277501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48A75D7-82B9-FF40-BB11-E60C840E7F89}"/>
              </a:ext>
            </a:extLst>
          </p:cNvPr>
          <p:cNvSpPr txBox="1">
            <a:spLocks/>
          </p:cNvSpPr>
          <p:nvPr/>
        </p:nvSpPr>
        <p:spPr>
          <a:xfrm>
            <a:off x="802394" y="2007810"/>
            <a:ext cx="4369681" cy="441865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000" kern="1200" spc="300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ru-RU" sz="1800" cap="all" spc="0" dirty="0" smtClean="0">
                <a:solidFill>
                  <a:srgbClr val="0070C0"/>
                </a:solidFill>
                <a:latin typeface="+mn-lt"/>
              </a:rPr>
              <a:t>Двигатель-генератор газовый 9ГМГ</a:t>
            </a:r>
            <a:endParaRPr lang="ru-RU" sz="1800" cap="all" spc="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802394" y="1286086"/>
            <a:ext cx="6802951" cy="4770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2500" dirty="0">
                <a:latin typeface="+mn-lt"/>
              </a:rPr>
              <a:t>ДЛЯ  </a:t>
            </a:r>
            <a:r>
              <a:rPr lang="ru-RU" altLang="ru-RU" sz="2500" dirty="0" smtClean="0">
                <a:latin typeface="+mn-lt"/>
              </a:rPr>
              <a:t>ТЕПЛОВОЗОВ  НОВОГО  ПОКОЛЕНИЯ</a:t>
            </a:r>
            <a:endParaRPr lang="ru-RU" altLang="ru-RU" sz="2500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2394" y="621630"/>
            <a:ext cx="2795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cap="all" dirty="0" smtClean="0"/>
              <a:t>ДВИГАТЕЛИ</a:t>
            </a:r>
            <a:endParaRPr lang="ru-RU" sz="4000" cap="all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7241003" y="3106376"/>
            <a:ext cx="4246147" cy="3075349"/>
          </a:xfrm>
          <a:prstGeom prst="rect">
            <a:avLst/>
          </a:prstGeom>
          <a:noFill/>
          <a:ln w="44450" cmpd="dbl">
            <a:solidFill>
              <a:srgbClr val="CCE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Colontitul">
            <a:extLst>
              <a:ext uri="{FF2B5EF4-FFF2-40B4-BE49-F238E27FC236}">
                <a16:creationId xmlns:a16="http://schemas.microsoft.com/office/drawing/2014/main" id="{EEACF66A-8C4B-0041-8759-D9C5A30D83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094" y="0"/>
            <a:ext cx="962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2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6652931" y="3788078"/>
            <a:ext cx="4843744" cy="2263237"/>
          </a:xfrm>
          <a:prstGeom prst="rect">
            <a:avLst/>
          </a:prstGeom>
          <a:noFill/>
          <a:ln w="44450" cmpd="dbl">
            <a:solidFill>
              <a:srgbClr val="CCE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06100" y="4608798"/>
            <a:ext cx="4994599" cy="1423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marR="5080" indent="-174625">
              <a:spcBef>
                <a:spcPts val="1000"/>
              </a:spcBef>
              <a:spcAft>
                <a:spcPts val="300"/>
              </a:spcAft>
              <a:buBlip>
                <a:blip r:embed="rId2"/>
              </a:buBlip>
              <a:tabLst>
                <a:tab pos="92075" algn="l"/>
              </a:tabLst>
            </a:pPr>
            <a:r>
              <a:rPr lang="ru-RU" sz="12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Перспективы развития</a:t>
            </a:r>
            <a:endParaRPr lang="ru-RU" sz="1200" b="1" cap="all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marL="360363" marR="5080" indent="-185738">
              <a:buFont typeface="Wingdings" panose="05000000000000000000" pitchFamily="2" charset="2"/>
              <a:buChar char="§"/>
              <a:tabLst>
                <a:tab pos="92075" algn="l"/>
              </a:tabLst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производство электростанций на базе 1-9ГМГ </a:t>
            </a:r>
            <a:b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для обеспечения электрической и тепловой энергией производственных площадок ТМХ </a:t>
            </a:r>
            <a:b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и других потребителей в рамках </a:t>
            </a:r>
            <a:r>
              <a:rPr 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импортозамещения</a:t>
            </a: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marL="360363" marR="5080" indent="-185738">
              <a:buFont typeface="Wingdings" panose="05000000000000000000" pitchFamily="2" charset="2"/>
              <a:buChar char="§"/>
              <a:tabLst>
                <a:tab pos="92075" algn="l"/>
              </a:tabLst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п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роизводство электростанций </a:t>
            </a:r>
            <a:b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на базе высокооборотных двигателей собственного производства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6101" y="1476624"/>
            <a:ext cx="5848350" cy="3031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marR="5080" indent="-182563">
              <a:spcBef>
                <a:spcPts val="500"/>
              </a:spcBef>
              <a:buBlip>
                <a:blip r:embed="rId2"/>
              </a:buBlip>
              <a:tabLst>
                <a:tab pos="92075" algn="l"/>
              </a:tabLst>
            </a:pPr>
            <a:r>
              <a:rPr lang="ru-RU" sz="12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Техническая </a:t>
            </a:r>
            <a:r>
              <a:rPr lang="ru-RU" sz="1200" b="1" cap="all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концепция проекта</a:t>
            </a:r>
          </a:p>
          <a:p>
            <a:pPr marL="360363" marR="5080" indent="-185738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92075" algn="l"/>
              </a:tabLst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р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азработка газопоршневых электростанций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/>
            </a:r>
            <a:b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с газовыми двигателями типа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Д49 (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8ГЧН26/26)</a:t>
            </a:r>
          </a:p>
          <a:p>
            <a:pPr marL="360363" marR="5080" indent="-185738">
              <a:buFont typeface="Wingdings" panose="05000000000000000000" pitchFamily="2" charset="2"/>
              <a:buChar char="§"/>
              <a:tabLst>
                <a:tab pos="92075" algn="l"/>
              </a:tabLst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о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беспечение спроса на электростанции </a:t>
            </a:r>
            <a:b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с газовыми двигатель-генераторами для малой энергетики</a:t>
            </a:r>
          </a:p>
          <a:p>
            <a:pPr marL="360363" marR="5080" indent="-185738">
              <a:buFont typeface="Wingdings" panose="05000000000000000000" pitchFamily="2" charset="2"/>
              <a:buChar char="§"/>
              <a:tabLst>
                <a:tab pos="92075" algn="l"/>
              </a:tabLst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в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ысокая унификация конструкции с базовым двигателем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типа Д49 (8ЧН26/26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)</a:t>
            </a: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marL="182563" marR="5080" indent="-182563">
              <a:spcBef>
                <a:spcPts val="1200"/>
              </a:spcBef>
              <a:buBlip>
                <a:blip r:embed="rId2"/>
              </a:buBlip>
              <a:tabLst>
                <a:tab pos="92075" algn="l"/>
              </a:tabLst>
            </a:pPr>
            <a:r>
              <a:rPr lang="ru-RU" sz="12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Область </a:t>
            </a:r>
            <a:r>
              <a:rPr lang="ru-RU" sz="1200" b="1" cap="all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применения</a:t>
            </a:r>
          </a:p>
          <a:p>
            <a:pPr marL="174625" marR="5080">
              <a:spcBef>
                <a:spcPts val="600"/>
              </a:spcBef>
              <a:tabLst>
                <a:tab pos="92075" algn="l"/>
              </a:tabLst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выработка электроэнергии для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обеспечения объектов малой энергетики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или для внутренней сети предприятия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marL="182563" marR="5080" indent="-182563">
              <a:spcBef>
                <a:spcPts val="1200"/>
              </a:spcBef>
              <a:buBlip>
                <a:blip r:embed="rId2"/>
              </a:buBlip>
              <a:tabLst>
                <a:tab pos="92075" algn="l"/>
              </a:tabLst>
            </a:pPr>
            <a:r>
              <a:rPr lang="ru-RU" sz="1200" b="1" cap="all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Основные технические характеристики и особенности</a:t>
            </a:r>
          </a:p>
          <a:p>
            <a:pPr marL="360363" marR="5080" indent="-185738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92075" algn="l"/>
              </a:tabLst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п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рименение на электростанции </a:t>
            </a:r>
            <a:r>
              <a:rPr 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газопоршневого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двигатель-генератора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1-9ГМГ</a:t>
            </a:r>
          </a:p>
          <a:p>
            <a:pPr marL="360363" marR="5080" indent="-185738">
              <a:buFont typeface="Wingdings" panose="05000000000000000000" pitchFamily="2" charset="2"/>
              <a:buChar char="§"/>
              <a:tabLst>
                <a:tab pos="92075" algn="l"/>
              </a:tabLst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номинальная мощность на клеммах генератора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900 </a:t>
            </a: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кВт </a:t>
            </a:r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marL="360363" marR="5080" indent="-185738">
              <a:buFont typeface="Wingdings" panose="05000000000000000000" pitchFamily="2" charset="2"/>
              <a:buChar char="§"/>
              <a:tabLst>
                <a:tab pos="92075" algn="l"/>
              </a:tabLst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обеспечение работы электростанции </a:t>
            </a:r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в параллель с сетью предприятия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5" t="5555" r="12630" b="16805"/>
          <a:stretch/>
        </p:blipFill>
        <p:spPr>
          <a:xfrm>
            <a:off x="6643406" y="492428"/>
            <a:ext cx="4925306" cy="322772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48A75D7-82B9-FF40-BB11-E60C840E7F89}"/>
              </a:ext>
            </a:extLst>
          </p:cNvPr>
          <p:cNvSpPr txBox="1">
            <a:spLocks/>
          </p:cNvSpPr>
          <p:nvPr/>
        </p:nvSpPr>
        <p:spPr>
          <a:xfrm>
            <a:off x="606101" y="473378"/>
            <a:ext cx="5928050" cy="441865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000" kern="1200" spc="300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ru-RU" sz="3000" cap="all" spc="0" dirty="0">
                <a:solidFill>
                  <a:srgbClr val="000000"/>
                </a:solidFill>
                <a:latin typeface="+mn-lt"/>
              </a:rPr>
              <a:t>Электростанция</a:t>
            </a:r>
            <a:r>
              <a:rPr lang="ru-RU" sz="2500" cap="all" spc="0" dirty="0">
                <a:solidFill>
                  <a:srgbClr val="000000"/>
                </a:solidFill>
                <a:latin typeface="+mn-lt"/>
              </a:rPr>
              <a:t> </a:t>
            </a:r>
            <a:endParaRPr lang="ru-RU" sz="2500" cap="all" spc="0" dirty="0" smtClean="0">
              <a:solidFill>
                <a:srgbClr val="000000"/>
              </a:solidFill>
              <a:latin typeface="+mn-lt"/>
            </a:endParaRPr>
          </a:p>
          <a:p>
            <a:r>
              <a:rPr lang="ru-RU" sz="2200" cap="all" spc="0" dirty="0" smtClean="0">
                <a:solidFill>
                  <a:srgbClr val="000000"/>
                </a:solidFill>
                <a:latin typeface="+mn-lt"/>
              </a:rPr>
              <a:t>с </a:t>
            </a:r>
            <a:r>
              <a:rPr lang="ru-RU" sz="2200" cap="all" spc="0" dirty="0">
                <a:solidFill>
                  <a:srgbClr val="000000"/>
                </a:solidFill>
                <a:latin typeface="+mn-lt"/>
              </a:rPr>
              <a:t>газовым двигатель-генератором 1-9ГМГ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1903" y="4118283"/>
            <a:ext cx="4590212" cy="1646764"/>
          </a:xfrm>
          <a:prstGeom prst="rect">
            <a:avLst/>
          </a:prstGeom>
        </p:spPr>
      </p:pic>
      <p:pic>
        <p:nvPicPr>
          <p:cNvPr id="12" name="Colontitul">
            <a:extLst>
              <a:ext uri="{FF2B5EF4-FFF2-40B4-BE49-F238E27FC236}">
                <a16:creationId xmlns:a16="http://schemas.microsoft.com/office/drawing/2014/main" id="{EEACF66A-8C4B-0041-8759-D9C5A30D8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094" y="0"/>
            <a:ext cx="962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2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40154" y="3125226"/>
            <a:ext cx="3436545" cy="722530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СПАСИБО  ЗА  ВНИМАНИЕ!</a:t>
            </a: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85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6" name="Слайд think-cell" r:id="rId6" imgW="379" imgH="379" progId="TCLayout.ActiveDocument.1">
                  <p:embed/>
                </p:oleObj>
              </mc:Choice>
              <mc:Fallback>
                <p:oleObj name="Слайд think-cell" r:id="rId6" imgW="379" imgH="379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2000" dirty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pic>
        <p:nvPicPr>
          <p:cNvPr id="1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61" y="487284"/>
            <a:ext cx="2462524" cy="48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70260" y="2508610"/>
            <a:ext cx="546014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just">
              <a:defRPr sz="1400"/>
            </a:lvl1pPr>
          </a:lstStyle>
          <a:p>
            <a:pPr algn="l"/>
            <a:r>
              <a:rPr lang="ru-RU" dirty="0"/>
              <a:t>Наш центр – молодое предприятие, созданное 24 мая 2018 года.</a:t>
            </a:r>
          </a:p>
          <a:p>
            <a:pPr algn="l"/>
            <a:endParaRPr lang="ru-RU" dirty="0"/>
          </a:p>
          <a:p>
            <a:pPr algn="l"/>
            <a:r>
              <a:rPr lang="ru-RU" dirty="0" smtClean="0"/>
              <a:t>Основным </a:t>
            </a:r>
            <a:r>
              <a:rPr lang="ru-RU" dirty="0"/>
              <a:t>ресурсом нашей организации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является </a:t>
            </a:r>
            <a:r>
              <a:rPr lang="ru-RU" dirty="0"/>
              <a:t>высококвалифицированный,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высокопроизводительный </a:t>
            </a:r>
            <a:r>
              <a:rPr lang="ru-RU" dirty="0"/>
              <a:t>коллектив.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Мы </a:t>
            </a:r>
            <a:r>
              <a:rPr lang="ru-RU" dirty="0"/>
              <a:t>дорожим </a:t>
            </a:r>
            <a:r>
              <a:rPr lang="ru-RU" dirty="0" smtClean="0"/>
              <a:t>своей </a:t>
            </a:r>
            <a:r>
              <a:rPr lang="ru-RU" dirty="0"/>
              <a:t>репутацией и стремимся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быть </a:t>
            </a:r>
            <a:r>
              <a:rPr lang="ru-RU" dirty="0"/>
              <a:t>лучшими специалистами в своей сфере.</a:t>
            </a:r>
          </a:p>
          <a:p>
            <a:pPr algn="l"/>
            <a:r>
              <a:rPr lang="ru-RU" dirty="0"/>
              <a:t>Предприятие всегда идет в ногу со </a:t>
            </a:r>
            <a:r>
              <a:rPr lang="ru-RU" dirty="0" smtClean="0"/>
              <a:t>временем, </a:t>
            </a:r>
            <a:br>
              <a:rPr lang="ru-RU" dirty="0" smtClean="0"/>
            </a:br>
            <a:r>
              <a:rPr lang="ru-RU" dirty="0" smtClean="0"/>
              <a:t>откликаясь </a:t>
            </a:r>
            <a:r>
              <a:rPr lang="ru-RU" dirty="0"/>
              <a:t>на тенденции в развитии экономики страны.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Сегодня </a:t>
            </a:r>
            <a:r>
              <a:rPr lang="ru-RU" dirty="0"/>
              <a:t>мы реализуем ряд </a:t>
            </a:r>
            <a:r>
              <a:rPr lang="ru-RU" dirty="0" smtClean="0"/>
              <a:t>проектов, успешно </a:t>
            </a:r>
            <a:r>
              <a:rPr lang="ru-RU" dirty="0"/>
              <a:t>внедряя </a:t>
            </a:r>
            <a:r>
              <a:rPr lang="ru-RU" dirty="0" smtClean="0"/>
              <a:t>технологии. </a:t>
            </a:r>
            <a:endParaRPr lang="ru-RU" dirty="0"/>
          </a:p>
          <a:p>
            <a:pPr algn="l"/>
            <a:r>
              <a:rPr lang="ru-RU" dirty="0"/>
              <a:t>Наличие собственного испытательного комплекса позволяет нам создавать уникальные изделия, производить экспериментальную отработку технических решений, выпускать продукцию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/>
              <a:t>соответствии с международными стандартами.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70260" y="1557712"/>
            <a:ext cx="59751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cap="all" dirty="0"/>
              <a:t>Добро пожаловать в ООО «ИЦД ТМХ</a:t>
            </a:r>
            <a:r>
              <a:rPr lang="ru-RU" sz="2400" cap="all" dirty="0" smtClean="0"/>
              <a:t>»!</a:t>
            </a:r>
            <a:endParaRPr lang="ru-RU" sz="2400" cap="all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5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257" y="1679935"/>
            <a:ext cx="4433992" cy="3927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pic>
        <p:nvPicPr>
          <p:cNvPr id="8" name="Colontitul">
            <a:extLst>
              <a:ext uri="{FF2B5EF4-FFF2-40B4-BE49-F238E27FC236}">
                <a16:creationId xmlns:a16="http://schemas.microsoft.com/office/drawing/2014/main" id="{EEACF66A-8C4B-0041-8759-D9C5A30D83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094" y="0"/>
            <a:ext cx="962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7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43850" y="937146"/>
            <a:ext cx="5172281" cy="4750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080">
              <a:tabLst>
                <a:tab pos="90000" algn="l"/>
                <a:tab pos="93600" algn="l"/>
              </a:tabLst>
            </a:pPr>
            <a:r>
              <a:rPr lang="ru-RU" sz="1200" b="1" cap="all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	</a:t>
            </a:r>
            <a:r>
              <a:rPr lang="ru-RU" sz="12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	Инжиниринговый центр основан в 2018 г.</a:t>
            </a:r>
          </a:p>
          <a:p>
            <a:pPr marR="5080">
              <a:tabLst>
                <a:tab pos="90000" algn="l"/>
                <a:tab pos="93600" algn="l"/>
              </a:tabLst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	В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2019г. в состав компании вошло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обособленное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подразделение «Пенза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»</a:t>
            </a:r>
          </a:p>
          <a:p>
            <a:pPr marR="5080">
              <a:tabLst>
                <a:tab pos="90000" algn="l"/>
                <a:tab pos="93600" algn="l"/>
              </a:tabLst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marL="182563" marR="5080" indent="-182563">
              <a:spcBef>
                <a:spcPts val="500"/>
              </a:spcBef>
              <a:buBlip>
                <a:blip r:embed="rId2"/>
              </a:buBlip>
              <a:tabLst>
                <a:tab pos="92075" algn="l"/>
              </a:tabLst>
            </a:pPr>
            <a:r>
              <a:rPr lang="ru-RU" sz="12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Цели создания:</a:t>
            </a:r>
          </a:p>
          <a:p>
            <a:pPr marL="360363" marR="5080" indent="-185738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92075" algn="l"/>
              </a:tabLst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реализация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Стратегии и единой технической политики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ТМХ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marL="360363" marR="5080" indent="-185738">
              <a:buFont typeface="Wingdings" panose="05000000000000000000" pitchFamily="2" charset="2"/>
              <a:buChar char="§"/>
              <a:tabLst>
                <a:tab pos="92075" algn="l"/>
              </a:tabLst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расширение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предложений потребителям в части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ассортимента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продукции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дизелестроения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marL="360363" marR="5080" indent="-185738">
              <a:buFont typeface="Wingdings" panose="05000000000000000000" pitchFamily="2" charset="2"/>
              <a:buChar char="§"/>
              <a:tabLst>
                <a:tab pos="92075" algn="l"/>
              </a:tabLst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реализация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в конструкциях самых взыскательных профессиональных требований потребителей на ключевых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рынках, таких, как железная дорога, малая энергетика, самосвалы 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marL="360363" marR="5080" indent="-185738">
              <a:buFont typeface="Wingdings" panose="05000000000000000000" pitchFamily="2" charset="2"/>
              <a:buChar char="§"/>
              <a:tabLst>
                <a:tab pos="92075" algn="l"/>
              </a:tabLst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повышение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конкурентоспособности и обеспечение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соответствия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продукции лучшему мировому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уровню</a:t>
            </a:r>
          </a:p>
          <a:p>
            <a:pPr marL="360363" marR="5080" indent="-185738">
              <a:buFont typeface="Wingdings" panose="05000000000000000000" pitchFamily="2" charset="2"/>
              <a:buChar char="§"/>
              <a:tabLst>
                <a:tab pos="92075" algn="l"/>
              </a:tabLst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marL="182563" marR="5080" indent="-182563">
              <a:spcBef>
                <a:spcPts val="500"/>
              </a:spcBef>
              <a:buBlip>
                <a:blip r:embed="rId2"/>
              </a:buBlip>
              <a:tabLst>
                <a:tab pos="92075" algn="l"/>
              </a:tabLst>
            </a:pPr>
            <a:r>
              <a:rPr lang="ru-RU" sz="12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Основные направления деятельности:</a:t>
            </a:r>
          </a:p>
          <a:p>
            <a:pPr marL="360000" marR="5080" indent="-182563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92075" algn="l"/>
              </a:tabLst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осуществление научных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исследований</a:t>
            </a:r>
          </a:p>
          <a:p>
            <a:pPr marL="360000" marR="5080" indent="-182563">
              <a:buFont typeface="Wingdings" panose="05000000000000000000" pitchFamily="2" charset="2"/>
              <a:buChar char="§"/>
              <a:tabLst>
                <a:tab pos="92075" algn="l"/>
              </a:tabLst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научно-технические разработки и инженерно-техническое проектирование в области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двигателестроения</a:t>
            </a:r>
          </a:p>
          <a:p>
            <a:pPr marL="360000" marR="5080" indent="-182563">
              <a:buFont typeface="Wingdings" panose="05000000000000000000" pitchFamily="2" charset="2"/>
              <a:buChar char="§"/>
              <a:tabLst>
                <a:tab pos="92075" algn="l"/>
              </a:tabLst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конструкторское сопровождение серийно производимых дизельных двигателей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транспортного назначения и для малой энергетики</a:t>
            </a:r>
          </a:p>
          <a:p>
            <a:pPr marL="174625" marR="5080">
              <a:tabLst>
                <a:tab pos="92075" algn="l"/>
              </a:tabLst>
            </a:pP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marL="182563" marR="5080" indent="-182563">
              <a:spcBef>
                <a:spcPts val="500"/>
              </a:spcBef>
              <a:buBlip>
                <a:blip r:embed="rId2"/>
              </a:buBlip>
              <a:tabLst>
                <a:tab pos="92075" algn="l"/>
              </a:tabLst>
            </a:pPr>
            <a:r>
              <a:rPr lang="ru-RU" sz="12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Кадровый ресурс:</a:t>
            </a:r>
          </a:p>
          <a:p>
            <a:pPr marL="360363" marR="5080" indent="-185738">
              <a:spcBef>
                <a:spcPts val="500"/>
              </a:spcBef>
              <a:buFont typeface="Wingdings" panose="05000000000000000000" pitchFamily="2" charset="2"/>
              <a:buChar char="§"/>
              <a:tabLst>
                <a:tab pos="92075" algn="l"/>
              </a:tabLst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Подразделение «Коломна» – 1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72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конструктор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а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</a:t>
            </a:r>
          </a:p>
          <a:p>
            <a:pPr marL="360363" marR="5080" indent="-185738">
              <a:buFont typeface="Wingdings" panose="05000000000000000000" pitchFamily="2" charset="2"/>
              <a:buChar char="§"/>
              <a:tabLst>
                <a:tab pos="92075" algn="l"/>
              </a:tabLst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Подразделение «Пенза»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–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2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4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конструктора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976" y="3546434"/>
            <a:ext cx="4969564" cy="21250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976" y="961676"/>
            <a:ext cx="4969564" cy="2521185"/>
          </a:xfrm>
          <a:prstGeom prst="rect">
            <a:avLst/>
          </a:prstGeom>
        </p:spPr>
      </p:pic>
      <p:pic>
        <p:nvPicPr>
          <p:cNvPr id="9" name="Colontitul">
            <a:extLst>
              <a:ext uri="{FF2B5EF4-FFF2-40B4-BE49-F238E27FC236}">
                <a16:creationId xmlns:a16="http://schemas.microsoft.com/office/drawing/2014/main" id="{EEACF66A-8C4B-0041-8759-D9C5A30D8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094" y="0"/>
            <a:ext cx="962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6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872" y="544892"/>
            <a:ext cx="4046400" cy="2903046"/>
          </a:xfrm>
          <a:prstGeom prst="rect">
            <a:avLst/>
          </a:prstGeom>
        </p:spPr>
      </p:pic>
      <p:sp>
        <p:nvSpPr>
          <p:cNvPr id="24" name="Rectangle 106">
            <a:extLst>
              <a:ext uri="{FF2B5EF4-FFF2-40B4-BE49-F238E27FC236}">
                <a16:creationId xmlns:a16="http://schemas.microsoft.com/office/drawing/2014/main" id="{A151012F-08FE-5A45-9B06-B335CD9F1B85}"/>
              </a:ext>
            </a:extLst>
          </p:cNvPr>
          <p:cNvSpPr/>
          <p:nvPr/>
        </p:nvSpPr>
        <p:spPr>
          <a:xfrm>
            <a:off x="3934972" y="3486537"/>
            <a:ext cx="3501414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Rectangle 106">
            <a:extLst>
              <a:ext uri="{FF2B5EF4-FFF2-40B4-BE49-F238E27FC236}">
                <a16:creationId xmlns:a16="http://schemas.microsoft.com/office/drawing/2014/main" id="{A151012F-08FE-5A45-9B06-B335CD9F1B85}"/>
              </a:ext>
            </a:extLst>
          </p:cNvPr>
          <p:cNvSpPr/>
          <p:nvPr/>
        </p:nvSpPr>
        <p:spPr>
          <a:xfrm>
            <a:off x="593476" y="3486537"/>
            <a:ext cx="325440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Rectangle 106">
            <a:extLst>
              <a:ext uri="{FF2B5EF4-FFF2-40B4-BE49-F238E27FC236}">
                <a16:creationId xmlns:a16="http://schemas.microsoft.com/office/drawing/2014/main" id="{A151012F-08FE-5A45-9B06-B335CD9F1B85}"/>
              </a:ext>
            </a:extLst>
          </p:cNvPr>
          <p:cNvSpPr/>
          <p:nvPr/>
        </p:nvSpPr>
        <p:spPr>
          <a:xfrm>
            <a:off x="7508872" y="3486537"/>
            <a:ext cx="404640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7539315" y="3525321"/>
            <a:ext cx="2022569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1400" dirty="0" smtClean="0">
                <a:solidFill>
                  <a:schemeClr val="bg1"/>
                </a:solidFill>
                <a:latin typeface="+mn-lt"/>
              </a:rPr>
              <a:t>ДЛЯ ЭЛЕКТРОСТАНЦИЙ</a:t>
            </a:r>
            <a:endParaRPr lang="ru-RU" altLang="ru-RU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618264" y="3524064"/>
            <a:ext cx="2929309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ДЛЯ ДИЗЕЛЬНЫХ ТЕПЛОВОЗОВ</a:t>
            </a:r>
            <a:endParaRPr lang="ru-RU" altLang="ru-RU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3955840" y="3524785"/>
            <a:ext cx="2689511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1400" dirty="0" smtClean="0">
                <a:solidFill>
                  <a:schemeClr val="bg1"/>
                </a:solidFill>
                <a:latin typeface="+mn-lt"/>
              </a:rPr>
              <a:t>ДЛЯ ГАЗОВЫХ ТЕПЛОВОЗОВ</a:t>
            </a:r>
            <a:endParaRPr lang="ru-RU" altLang="ru-RU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58383" y="1547947"/>
            <a:ext cx="326297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ДИЗЕЛЬНЫЕ</a:t>
            </a:r>
          </a:p>
          <a:p>
            <a:r>
              <a:rPr lang="ru-RU" altLang="ru-RU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ГАЗОВЫЕ  ДВИГАТЕЛИ </a:t>
            </a:r>
          </a:p>
          <a:p>
            <a:r>
              <a:rPr lang="ru-RU" altLang="ru-RU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ДИЗЕЛЬ-ГЕНЕРАТОРЫ</a:t>
            </a:r>
            <a:endParaRPr lang="ru-RU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2" descr="https://www.chipmaker.ru/uploads/gallery/monthly_2017_08/gallery_16502_2213_109872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6498" y="3862135"/>
            <a:ext cx="3499888" cy="233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8383" y="567977"/>
            <a:ext cx="54490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3000" cap="all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проектированиЕ</a:t>
            </a:r>
            <a:r>
              <a:rPr lang="ru-RU" altLang="ru-RU" sz="3000" cap="all" dirty="0" smtClean="0">
                <a:latin typeface="Calibri" panose="020F0502020204030204" pitchFamily="34" charset="0"/>
                <a:cs typeface="Calibri" panose="020F0502020204030204" pitchFamily="34" charset="0"/>
              </a:rPr>
              <a:t>  дизелей</a:t>
            </a:r>
            <a:endParaRPr lang="ru-RU" altLang="ru-RU" sz="3000" cap="al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Colontitul">
            <a:extLst>
              <a:ext uri="{FF2B5EF4-FFF2-40B4-BE49-F238E27FC236}">
                <a16:creationId xmlns:a16="http://schemas.microsoft.com/office/drawing/2014/main" id="{EEACF66A-8C4B-0041-8759-D9C5A30D8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094" y="0"/>
            <a:ext cx="962025" cy="6858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76" y="3863761"/>
            <a:ext cx="3254400" cy="233092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872" y="3862045"/>
            <a:ext cx="4046400" cy="233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6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47449" y="3089140"/>
            <a:ext cx="3678891" cy="76944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ОСНОВНОЙ  ПРИНЦИП  </a:t>
            </a:r>
            <a:endParaRPr lang="en-US" altLang="ru-RU" sz="2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ru-RU" altLang="ru-RU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КОМПОНОВКИ  ДИЗЕЛЕЙ </a:t>
            </a:r>
            <a:endParaRPr lang="ru-RU" altLang="ru-RU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4" descr="D:\научнотехконференция\(Рис-4) Модульная конструкция дизелей типа Д49 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994" y="2206349"/>
            <a:ext cx="5092700" cy="385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647449" y="3979621"/>
            <a:ext cx="4945277" cy="76944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БЛОЧНО-МОДУЛЬНАЯ КОНСТРУКЦИЯ </a:t>
            </a:r>
          </a:p>
          <a:p>
            <a:pPr algn="l"/>
            <a:r>
              <a:rPr lang="ru-RU" altLang="ru-RU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ОСНОВНЫХ </a:t>
            </a:r>
            <a:r>
              <a:rPr lang="ru-RU" alt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БАЗОВЫХ УЗЛОВ ДИЗЕЛЯ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7449" y="742550"/>
            <a:ext cx="91559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cap="all" dirty="0"/>
              <a:t>Проектирование </a:t>
            </a:r>
            <a:endParaRPr lang="ru-RU" sz="2200" cap="all" dirty="0" smtClean="0"/>
          </a:p>
          <a:p>
            <a:r>
              <a:rPr lang="ru-RU" sz="2200" cap="all" dirty="0" smtClean="0"/>
              <a:t>дизельных и газовых двигателей тепловозного назначения занимает </a:t>
            </a:r>
            <a:r>
              <a:rPr lang="ru-RU" sz="2200" cap="all" dirty="0"/>
              <a:t>основной объем конструкторских работ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971038" y="2080436"/>
            <a:ext cx="5527343" cy="4125432"/>
          </a:xfrm>
          <a:prstGeom prst="rect">
            <a:avLst/>
          </a:prstGeom>
          <a:noFill/>
          <a:ln w="38100" cmpd="dbl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951987" y="6234443"/>
            <a:ext cx="5562000" cy="118732"/>
          </a:xfrm>
          <a:prstGeom prst="rect">
            <a:avLst/>
          </a:prstGeom>
          <a:solidFill>
            <a:srgbClr val="8CD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Colontitul">
            <a:extLst>
              <a:ext uri="{FF2B5EF4-FFF2-40B4-BE49-F238E27FC236}">
                <a16:creationId xmlns:a16="http://schemas.microsoft.com/office/drawing/2014/main" id="{EEACF66A-8C4B-0041-8759-D9C5A30D8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094" y="0"/>
            <a:ext cx="962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7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269" y="3202391"/>
            <a:ext cx="2078736" cy="143865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87" y="3202391"/>
            <a:ext cx="4482000" cy="29880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368" y="3202583"/>
            <a:ext cx="4697846" cy="2988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3895790" y="5858805"/>
            <a:ext cx="7248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400" dirty="0" smtClean="0">
                <a:solidFill>
                  <a:schemeClr val="bg1"/>
                </a:solidFill>
              </a:rPr>
              <a:t>7-6Д49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864314" y="5874754"/>
            <a:ext cx="7104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400" dirty="0">
                <a:solidFill>
                  <a:schemeClr val="bg1"/>
                </a:solidFill>
              </a:rPr>
              <a:t>4-36ДГ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125468" y="4343019"/>
            <a:ext cx="6864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400" dirty="0" smtClean="0">
                <a:solidFill>
                  <a:schemeClr val="bg1"/>
                </a:solidFill>
              </a:rPr>
              <a:t>ЧМЭ-3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059" y="4748645"/>
            <a:ext cx="2074985" cy="1441938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6125468" y="5882614"/>
            <a:ext cx="6495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400" dirty="0" smtClean="0">
                <a:solidFill>
                  <a:schemeClr val="bg1"/>
                </a:solidFill>
              </a:rPr>
              <a:t>ТГМ-6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7" name="Colontitul">
            <a:extLst>
              <a:ext uri="{FF2B5EF4-FFF2-40B4-BE49-F238E27FC236}">
                <a16:creationId xmlns:a16="http://schemas.microsoft.com/office/drawing/2014/main" id="{EEACF66A-8C4B-0041-8759-D9C5A30D83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094" y="0"/>
            <a:ext cx="962025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99110" y="2163910"/>
            <a:ext cx="26285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ДИЗЕЛИ 8ЧН26/26</a:t>
            </a:r>
          </a:p>
          <a:p>
            <a:r>
              <a:rPr lang="en-US" alt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V-</a:t>
            </a:r>
            <a:r>
              <a:rPr lang="ru-RU" altLang="ru-RU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образные</a:t>
            </a:r>
            <a:endParaRPr lang="ru-RU" altLang="ru-RU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899110" y="1226781"/>
            <a:ext cx="590189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2800" dirty="0">
                <a:latin typeface="+mn-lt"/>
              </a:rPr>
              <a:t>ДЛЯ  МОДЕРНИЗАЦИИ  ТЕПЛОВОЗОВ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9110" y="562325"/>
            <a:ext cx="496979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700" cap="all" dirty="0" smtClean="0"/>
              <a:t>Проектирование</a:t>
            </a:r>
            <a:endParaRPr lang="ru-RU" sz="3700" cap="all" dirty="0"/>
          </a:p>
        </p:txBody>
      </p:sp>
    </p:spTree>
    <p:extLst>
      <p:ext uri="{BB962C8B-B14F-4D97-AF65-F5344CB8AC3E}">
        <p14:creationId xmlns:p14="http://schemas.microsoft.com/office/powerpoint/2010/main" val="341770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2" y="3280586"/>
            <a:ext cx="4263071" cy="2904872"/>
          </a:xfrm>
          <a:prstGeom prst="rect">
            <a:avLst/>
          </a:prstGeom>
        </p:spPr>
      </p:pic>
      <p:pic>
        <p:nvPicPr>
          <p:cNvPr id="6" name="Picture 6" descr="F:\фотоархив\фотоархив\новоедобавление\5-26ДГ\5-26дг(12чн26-26)вид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" b="2835"/>
          <a:stretch>
            <a:fillRect/>
          </a:stretch>
        </p:blipFill>
        <p:spPr bwMode="auto">
          <a:xfrm>
            <a:off x="6470345" y="3280586"/>
            <a:ext cx="5115838" cy="2904871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D:\лена\презент_адм\м62вид1.jp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913" y="3280586"/>
            <a:ext cx="1908000" cy="13527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931898" y="4362208"/>
            <a:ext cx="595919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 altLang="ru-RU" sz="13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М62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470005" y="5926341"/>
            <a:ext cx="865821" cy="25911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1400" dirty="0" smtClean="0">
                <a:solidFill>
                  <a:schemeClr val="bg1"/>
                </a:solidFill>
                <a:latin typeface="+mn-lt"/>
              </a:rPr>
              <a:t>12Д49М</a:t>
            </a:r>
          </a:p>
        </p:txBody>
      </p:sp>
      <p:sp>
        <p:nvSpPr>
          <p:cNvPr id="15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6640405" y="5910513"/>
            <a:ext cx="707585" cy="26721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1400" dirty="0" smtClean="0">
                <a:solidFill>
                  <a:schemeClr val="bg1"/>
                </a:solidFill>
                <a:latin typeface="+mn-lt"/>
              </a:rPr>
              <a:t>5-26ДГ</a:t>
            </a:r>
          </a:p>
        </p:txBody>
      </p:sp>
      <p:pic>
        <p:nvPicPr>
          <p:cNvPr id="16" name="Colontitul">
            <a:extLst>
              <a:ext uri="{FF2B5EF4-FFF2-40B4-BE49-F238E27FC236}">
                <a16:creationId xmlns:a16="http://schemas.microsoft.com/office/drawing/2014/main" id="{EEACF66A-8C4B-0041-8759-D9C5A30D8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094" y="0"/>
            <a:ext cx="962025" cy="6858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913" y="4741521"/>
            <a:ext cx="1908000" cy="1431000"/>
          </a:xfrm>
          <a:prstGeom prst="rect">
            <a:avLst/>
          </a:prstGeom>
        </p:spPr>
      </p:pic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5490833" y="5897924"/>
            <a:ext cx="1005218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ru-RU" sz="13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altLang="ru-RU" sz="13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серия </a:t>
            </a:r>
            <a:r>
              <a:rPr lang="en-US" altLang="ru-RU" sz="13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23</a:t>
            </a:r>
            <a:r>
              <a:rPr lang="ru-RU" altLang="ru-RU" sz="13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2</a:t>
            </a:r>
            <a:endParaRPr lang="ru-RU" altLang="ru-RU" sz="13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99110" y="2163910"/>
            <a:ext cx="26285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ДИЗЕЛИ 1</a:t>
            </a:r>
            <a:r>
              <a:rPr lang="ru-RU" alt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ru-RU" altLang="ru-RU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ЧН26/26</a:t>
            </a:r>
          </a:p>
          <a:p>
            <a:r>
              <a:rPr lang="en-US" alt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V-</a:t>
            </a:r>
            <a:r>
              <a:rPr lang="ru-RU" altLang="ru-RU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образные</a:t>
            </a:r>
            <a:endParaRPr lang="ru-RU" altLang="ru-RU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899110" y="1226781"/>
            <a:ext cx="590189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2800" dirty="0">
                <a:latin typeface="+mn-lt"/>
              </a:rPr>
              <a:t>ДЛЯ  МОДЕРНИЗАЦИИ  ТЕПЛОВОЗОВ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9110" y="562325"/>
            <a:ext cx="496979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700" cap="all" dirty="0" smtClean="0"/>
              <a:t>Проектирование</a:t>
            </a:r>
            <a:endParaRPr lang="ru-RU" sz="3700" cap="all" dirty="0"/>
          </a:p>
        </p:txBody>
      </p:sp>
    </p:spTree>
    <p:extLst>
      <p:ext uri="{BB962C8B-B14F-4D97-AF65-F5344CB8AC3E}">
        <p14:creationId xmlns:p14="http://schemas.microsoft.com/office/powerpoint/2010/main" val="421284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0" y="3094819"/>
            <a:ext cx="4636496" cy="3092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626" y="3094819"/>
            <a:ext cx="4446886" cy="3091030"/>
          </a:xfrm>
          <a:prstGeom prst="rect">
            <a:avLst/>
          </a:prstGeom>
        </p:spPr>
      </p:pic>
      <p:pic>
        <p:nvPicPr>
          <p:cNvPr id="7" name="Picture 12" descr="D:\лена\презент_адм\2te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187" y="4523802"/>
            <a:ext cx="2098360" cy="166204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6316907" y="5852354"/>
            <a:ext cx="634965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 altLang="ru-RU" sz="1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2ТЭ10</a:t>
            </a:r>
          </a:p>
        </p:txBody>
      </p:sp>
      <p:sp>
        <p:nvSpPr>
          <p:cNvPr id="11" name="Rectangle 19"/>
          <p:cNvSpPr>
            <a:spLocks noGrp="1" noChangeArrowheads="1"/>
          </p:cNvSpPr>
          <p:nvPr>
            <p:ph type="title" idx="4294967295"/>
          </p:nvPr>
        </p:nvSpPr>
        <p:spPr>
          <a:xfrm>
            <a:off x="10405882" y="5892673"/>
            <a:ext cx="1420239" cy="2724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1А-9ДГ исп.3</a:t>
            </a:r>
          </a:p>
        </p:txBody>
      </p:sp>
      <p:pic>
        <p:nvPicPr>
          <p:cNvPr id="13" name="Picture 8" descr="D:\лена\презентации\ТЭ1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186" y="3094819"/>
            <a:ext cx="2098361" cy="14271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6392461" y="4277817"/>
            <a:ext cx="7011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 altLang="ru-RU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2ТЭ116</a:t>
            </a:r>
          </a:p>
        </p:txBody>
      </p:sp>
      <p:sp>
        <p:nvSpPr>
          <p:cNvPr id="17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3984215" y="5905222"/>
            <a:ext cx="863633" cy="23952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18-9ДГ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899110" y="2078185"/>
            <a:ext cx="26285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ДИЗЕЛИ 1</a:t>
            </a:r>
            <a:r>
              <a:rPr lang="en-US" altLang="ru-RU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ru-RU" altLang="ru-RU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ЧН26/26</a:t>
            </a:r>
          </a:p>
          <a:p>
            <a:r>
              <a:rPr lang="en-US" alt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V-</a:t>
            </a:r>
            <a:r>
              <a:rPr lang="ru-RU" altLang="ru-RU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образные</a:t>
            </a:r>
            <a:endParaRPr lang="ru-RU" altLang="ru-RU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Colontitul">
            <a:extLst>
              <a:ext uri="{FF2B5EF4-FFF2-40B4-BE49-F238E27FC236}">
                <a16:creationId xmlns:a16="http://schemas.microsoft.com/office/drawing/2014/main" id="{EEACF66A-8C4B-0041-8759-D9C5A30D83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094" y="0"/>
            <a:ext cx="962025" cy="6858000"/>
          </a:xfrm>
          <a:prstGeom prst="rect">
            <a:avLst/>
          </a:prstGeom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899110" y="1226781"/>
            <a:ext cx="590189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2800" dirty="0">
                <a:latin typeface="+mn-lt"/>
              </a:rPr>
              <a:t>ДЛЯ  МОДЕРНИЗАЦИИ  ТЕПЛОВОЗОВ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9110" y="562325"/>
            <a:ext cx="496979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700" cap="all" dirty="0" smtClean="0"/>
              <a:t>Проектирование</a:t>
            </a:r>
            <a:endParaRPr lang="ru-RU" sz="3700" cap="all" dirty="0"/>
          </a:p>
        </p:txBody>
      </p:sp>
    </p:spTree>
    <p:extLst>
      <p:ext uri="{BB962C8B-B14F-4D97-AF65-F5344CB8AC3E}">
        <p14:creationId xmlns:p14="http://schemas.microsoft.com/office/powerpoint/2010/main" val="164970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7458075" y="3448050"/>
            <a:ext cx="4038600" cy="2628000"/>
          </a:xfrm>
          <a:prstGeom prst="rect">
            <a:avLst/>
          </a:prstGeom>
          <a:noFill/>
          <a:ln w="44450" cmpd="dbl">
            <a:solidFill>
              <a:srgbClr val="CCE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458075" y="571500"/>
            <a:ext cx="4038600" cy="2808000"/>
          </a:xfrm>
          <a:prstGeom prst="rect">
            <a:avLst/>
          </a:prstGeom>
          <a:solidFill>
            <a:schemeClr val="bg1"/>
          </a:solidFill>
          <a:ln w="44450" cmpd="dbl">
            <a:solidFill>
              <a:srgbClr val="CCE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8A75D7-82B9-FF40-BB11-E60C840E7F89}"/>
              </a:ext>
            </a:extLst>
          </p:cNvPr>
          <p:cNvSpPr txBox="1">
            <a:spLocks/>
          </p:cNvSpPr>
          <p:nvPr/>
        </p:nvSpPr>
        <p:spPr>
          <a:xfrm>
            <a:off x="805288" y="1822522"/>
            <a:ext cx="3954245" cy="441865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000" kern="1200" spc="300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ru-RU" sz="1800" cap="all" spc="0" dirty="0" smtClean="0">
                <a:solidFill>
                  <a:srgbClr val="0070C0"/>
                </a:solidFill>
                <a:latin typeface="+mn-lt"/>
              </a:rPr>
              <a:t>Дизель-генератор</a:t>
            </a:r>
            <a:r>
              <a:rPr lang="ru-RU" sz="1800" spc="0" dirty="0" smtClean="0">
                <a:solidFill>
                  <a:srgbClr val="0070C0"/>
                </a:solidFill>
                <a:latin typeface="+mn-lt"/>
              </a:rPr>
              <a:t> 18-9ДГМ</a:t>
            </a:r>
            <a:endParaRPr lang="ru-RU" sz="1800" spc="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02394" y="2336733"/>
            <a:ext cx="6417556" cy="3857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marR="5080" indent="-182563">
              <a:lnSpc>
                <a:spcPct val="150000"/>
              </a:lnSpc>
              <a:spcBef>
                <a:spcPts val="500"/>
              </a:spcBef>
              <a:buBlip>
                <a:blip r:embed="rId2"/>
              </a:buBlip>
              <a:tabLst>
                <a:tab pos="92075" algn="l"/>
              </a:tabLst>
            </a:pPr>
            <a:r>
              <a:rPr lang="ru-RU" sz="13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Техническая </a:t>
            </a:r>
            <a:r>
              <a:rPr lang="ru-RU" sz="1300" b="1" cap="all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концепция проекта</a:t>
            </a:r>
          </a:p>
          <a:p>
            <a:pPr marL="360363" marR="5080" indent="-185738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92075" algn="l"/>
              </a:tabLst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г</a:t>
            </a:r>
            <a: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лубокая </a:t>
            </a: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модернизация тепловозных дизелей типа Д49 (18-9ДГ</a:t>
            </a:r>
            <a: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)</a:t>
            </a:r>
          </a:p>
          <a:p>
            <a:pPr marL="360363" marR="5080" indent="-185738">
              <a:buFont typeface="Wingdings" panose="05000000000000000000" pitchFamily="2" charset="2"/>
              <a:buChar char="§"/>
              <a:tabLst>
                <a:tab pos="92075" algn="l"/>
              </a:tabLst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о</a:t>
            </a:r>
            <a: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сновная </a:t>
            </a: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задача </a:t>
            </a:r>
            <a: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– повышение </a:t>
            </a: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надежности, </a:t>
            </a:r>
            <a: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потребительских </a:t>
            </a: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свойств, </a:t>
            </a:r>
            <a: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/>
            </a:r>
            <a:b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технического </a:t>
            </a: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уровня</a:t>
            </a:r>
            <a: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,</a:t>
            </a:r>
            <a:b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эргономичности </a:t>
            </a: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и удобства обслуживания </a:t>
            </a:r>
            <a: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дизель-генераторов 18-9ДГ</a:t>
            </a:r>
            <a:b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</a:br>
            <a:endParaRPr lang="ru-RU" sz="1300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marL="182563" marR="5080" indent="-182563">
              <a:spcBef>
                <a:spcPts val="500"/>
              </a:spcBef>
              <a:buBlip>
                <a:blip r:embed="rId2"/>
              </a:buBlip>
              <a:tabLst>
                <a:tab pos="92075" algn="l"/>
              </a:tabLst>
            </a:pPr>
            <a:r>
              <a:rPr lang="ru-RU" sz="13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Область </a:t>
            </a:r>
            <a:r>
              <a:rPr lang="ru-RU" sz="1300" b="1" cap="all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применения </a:t>
            </a:r>
          </a:p>
          <a:p>
            <a:pPr marL="174625" marR="5080">
              <a:tabLst>
                <a:tab pos="92075" algn="l"/>
              </a:tabLst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г</a:t>
            </a:r>
            <a: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рузовые </a:t>
            </a: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магистральные тепловозы </a:t>
            </a:r>
            <a: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2(3)ТЭ28</a:t>
            </a:r>
            <a:endParaRPr lang="en-US" sz="13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marL="174625" marR="5080">
              <a:tabLst>
                <a:tab pos="92075" algn="l"/>
              </a:tabLst>
            </a:pPr>
            <a: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/>
            </a:r>
            <a:b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3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Основные технические характеристики и особенности</a:t>
            </a:r>
            <a:endParaRPr lang="en-US" sz="13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marL="360363" marR="5080" indent="-185738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92075" algn="l"/>
              </a:tabLst>
            </a:pPr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V-</a:t>
            </a: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образный, 16-цилиндровый, </a:t>
            </a:r>
            <a: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диаметр </a:t>
            </a: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цилиндра </a:t>
            </a:r>
            <a: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х ход </a:t>
            </a: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поршня = </a:t>
            </a:r>
            <a:r>
              <a:rPr lang="ru-RU" sz="13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260 х </a:t>
            </a:r>
            <a:r>
              <a:rPr lang="ru-RU" sz="13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260 мм</a:t>
            </a:r>
            <a:endParaRPr lang="ru-RU" sz="1300" b="1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marL="360363" marR="5080" indent="-185738">
              <a:buFont typeface="Wingdings" panose="05000000000000000000" pitchFamily="2" charset="2"/>
              <a:buChar char="§"/>
              <a:tabLst>
                <a:tab pos="92075" algn="l"/>
              </a:tabLst>
            </a:pPr>
            <a: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номинальная</a:t>
            </a:r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/ </a:t>
            </a:r>
            <a: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максимальная </a:t>
            </a: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мощность </a:t>
            </a:r>
            <a:r>
              <a:rPr lang="ru-RU" sz="13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2850–3100 </a:t>
            </a:r>
            <a:r>
              <a:rPr lang="ru-RU" sz="13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кВт при 1000 </a:t>
            </a:r>
            <a:r>
              <a:rPr lang="ru-RU" sz="13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об/мин</a:t>
            </a:r>
            <a:endParaRPr lang="ru-RU" sz="1300" b="1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marL="360363" marR="5080" indent="-185738">
              <a:buFont typeface="Wingdings" panose="05000000000000000000" pitchFamily="2" charset="2"/>
              <a:buChar char="§"/>
              <a:tabLst>
                <a:tab pos="92075" algn="l"/>
              </a:tabLst>
            </a:pPr>
            <a: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применен </a:t>
            </a: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тяговый </a:t>
            </a:r>
            <a: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агрегат новой разработки, </a:t>
            </a:r>
            <a:b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инверторный </a:t>
            </a: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запуск, </a:t>
            </a:r>
            <a: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/>
            </a:r>
            <a:b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комплексная </a:t>
            </a: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система управления и </a:t>
            </a:r>
            <a: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диагностики, </a:t>
            </a:r>
            <a:b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исключены </a:t>
            </a: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вспомогательные </a:t>
            </a:r>
            <a: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электромашины, </a:t>
            </a:r>
            <a:b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упрощен привод распределительного вала</a:t>
            </a:r>
            <a:endParaRPr lang="ru-RU" sz="1300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10" name="Picture 4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78" t="5001" r="19317" b="11787"/>
          <a:stretch/>
        </p:blipFill>
        <p:spPr bwMode="auto">
          <a:xfrm>
            <a:off x="7709132" y="3643531"/>
            <a:ext cx="3635026" cy="2189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30" t="5218" r="14734" b="10037"/>
          <a:stretch/>
        </p:blipFill>
        <p:spPr bwMode="auto">
          <a:xfrm>
            <a:off x="7592701" y="799332"/>
            <a:ext cx="3853891" cy="23377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802394" y="1124161"/>
            <a:ext cx="5947187" cy="4770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altLang="ru-RU" sz="2500" dirty="0">
                <a:latin typeface="+mn-lt"/>
              </a:rPr>
              <a:t>ДЛЯ  </a:t>
            </a:r>
            <a:r>
              <a:rPr lang="ru-RU" altLang="ru-RU" sz="2500" dirty="0" smtClean="0">
                <a:latin typeface="+mn-lt"/>
              </a:rPr>
              <a:t>ТЕПЛОВОЗОВ  НОВОГО  ПОКОЛЕНИЯ</a:t>
            </a:r>
            <a:endParaRPr lang="ru-RU" altLang="ru-RU" sz="2500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2394" y="459705"/>
            <a:ext cx="2795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cap="all" dirty="0" smtClean="0"/>
              <a:t>ДВИГАТЕЛИ</a:t>
            </a:r>
            <a:endParaRPr lang="ru-RU" sz="4000" cap="all" dirty="0"/>
          </a:p>
        </p:txBody>
      </p:sp>
      <p:pic>
        <p:nvPicPr>
          <p:cNvPr id="18" name="Colontitul">
            <a:extLst>
              <a:ext uri="{FF2B5EF4-FFF2-40B4-BE49-F238E27FC236}">
                <a16:creationId xmlns:a16="http://schemas.microsoft.com/office/drawing/2014/main" id="{EEACF66A-8C4B-0041-8759-D9C5A30D83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094" y="0"/>
            <a:ext cx="962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08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aJTBSe7urx_CaJHfao3h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X9.ItjTJ1FzvqFunoL3u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aJTBSe7urx_CaJHfao3h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aJTBSe7urx_CaJHfao3h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aJTBSe7urx_CaJHfao3hA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4114</TotalTime>
  <Words>797</Words>
  <Application>Microsoft Office PowerPoint</Application>
  <PresentationFormat>Широкоэкранный</PresentationFormat>
  <Paragraphs>135</Paragraphs>
  <Slides>14</Slides>
  <Notes>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Arial</vt:lpstr>
      <vt:lpstr>Brutal Type</vt:lpstr>
      <vt:lpstr>Calibri</vt:lpstr>
      <vt:lpstr>Calibri Light</vt:lpstr>
      <vt:lpstr>Century Gothic</vt:lpstr>
      <vt:lpstr>Times New Roman</vt:lpstr>
      <vt:lpstr>Wingdings</vt:lpstr>
      <vt:lpstr>Тема Office</vt:lpstr>
      <vt:lpstr>Слайд think-cell</vt:lpstr>
      <vt:lpstr>ИНЖИНИРИНГОВЫЙ  ЦЕНТР  ДВИГАТЕЛЕСТРОЕНИЯ  ТМХ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12Д49М</vt:lpstr>
      <vt:lpstr>1А-9ДГ исп.3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 ЗА 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РАЗРАБОТКА НОВЫХ ПРОДУКТОВ</dc:title>
  <dc:creator>Евдокимов Александр Геннадьевич</dc:creator>
  <cp:lastModifiedBy>Назарова Оксана Евгеньевна</cp:lastModifiedBy>
  <cp:revision>253</cp:revision>
  <cp:lastPrinted>2022-02-22T05:06:20Z</cp:lastPrinted>
  <dcterms:created xsi:type="dcterms:W3CDTF">2021-04-28T12:12:23Z</dcterms:created>
  <dcterms:modified xsi:type="dcterms:W3CDTF">2022-06-23T08:01:44Z</dcterms:modified>
</cp:coreProperties>
</file>